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1" r:id="rId3"/>
    <p:sldId id="260" r:id="rId4"/>
    <p:sldId id="262" r:id="rId5"/>
    <p:sldId id="263" r:id="rId6"/>
    <p:sldId id="264" r:id="rId7"/>
    <p:sldId id="256" r:id="rId8"/>
    <p:sldId id="257" r:id="rId9"/>
    <p:sldId id="258" r:id="rId10"/>
    <p:sldId id="259" r:id="rId1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7ED43458-6702-4F41-A862-F9107E12D694}" type="datetimeFigureOut">
              <a:rPr lang="nl-NL" smtClean="0"/>
              <a:t>7-9-2017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D347CA-EE5F-4F99-899F-4E81FBA128F6}" type="slidenum">
              <a:rPr lang="nl-NL" smtClean="0"/>
              <a:t>‹nr.›</a:t>
            </a:fld>
            <a:endParaRPr lang="nl-NL"/>
          </a:p>
        </p:txBody>
      </p:sp>
    </p:spTree>
    <p:extLst>
      <p:ext uri="{BB962C8B-B14F-4D97-AF65-F5344CB8AC3E}">
        <p14:creationId xmlns:p14="http://schemas.microsoft.com/office/powerpoint/2010/main" val="1474050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ED43458-6702-4F41-A862-F9107E12D694}" type="datetimeFigureOut">
              <a:rPr lang="nl-NL" smtClean="0"/>
              <a:t>7-9-2017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D347CA-EE5F-4F99-899F-4E81FBA128F6}" type="slidenum">
              <a:rPr lang="nl-NL" smtClean="0"/>
              <a:t>‹nr.›</a:t>
            </a:fld>
            <a:endParaRPr lang="nl-NL"/>
          </a:p>
        </p:txBody>
      </p:sp>
    </p:spTree>
    <p:extLst>
      <p:ext uri="{BB962C8B-B14F-4D97-AF65-F5344CB8AC3E}">
        <p14:creationId xmlns:p14="http://schemas.microsoft.com/office/powerpoint/2010/main" val="2224950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ED43458-6702-4F41-A862-F9107E12D694}" type="datetimeFigureOut">
              <a:rPr lang="nl-NL" smtClean="0"/>
              <a:t>7-9-2017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D347CA-EE5F-4F99-899F-4E81FBA128F6}" type="slidenum">
              <a:rPr lang="nl-NL" smtClean="0"/>
              <a:t>‹nr.›</a:t>
            </a:fld>
            <a:endParaRPr lang="nl-NL"/>
          </a:p>
        </p:txBody>
      </p:sp>
    </p:spTree>
    <p:extLst>
      <p:ext uri="{BB962C8B-B14F-4D97-AF65-F5344CB8AC3E}">
        <p14:creationId xmlns:p14="http://schemas.microsoft.com/office/powerpoint/2010/main" val="261455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ED43458-6702-4F41-A862-F9107E12D694}" type="datetimeFigureOut">
              <a:rPr lang="nl-NL" smtClean="0"/>
              <a:t>7-9-2017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D347CA-EE5F-4F99-899F-4E81FBA128F6}" type="slidenum">
              <a:rPr lang="nl-NL" smtClean="0"/>
              <a:t>‹nr.›</a:t>
            </a:fld>
            <a:endParaRPr lang="nl-NL"/>
          </a:p>
        </p:txBody>
      </p:sp>
    </p:spTree>
    <p:extLst>
      <p:ext uri="{BB962C8B-B14F-4D97-AF65-F5344CB8AC3E}">
        <p14:creationId xmlns:p14="http://schemas.microsoft.com/office/powerpoint/2010/main" val="982024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ED43458-6702-4F41-A862-F9107E12D694}" type="datetimeFigureOut">
              <a:rPr lang="nl-NL" smtClean="0"/>
              <a:t>7-9-2017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D347CA-EE5F-4F99-899F-4E81FBA128F6}" type="slidenum">
              <a:rPr lang="nl-NL" smtClean="0"/>
              <a:t>‹nr.›</a:t>
            </a:fld>
            <a:endParaRPr lang="nl-NL"/>
          </a:p>
        </p:txBody>
      </p:sp>
    </p:spTree>
    <p:extLst>
      <p:ext uri="{BB962C8B-B14F-4D97-AF65-F5344CB8AC3E}">
        <p14:creationId xmlns:p14="http://schemas.microsoft.com/office/powerpoint/2010/main" val="3364007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ED43458-6702-4F41-A862-F9107E12D694}" type="datetimeFigureOut">
              <a:rPr lang="nl-NL" smtClean="0"/>
              <a:t>7-9-2017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1D347CA-EE5F-4F99-899F-4E81FBA128F6}" type="slidenum">
              <a:rPr lang="nl-NL" smtClean="0"/>
              <a:t>‹nr.›</a:t>
            </a:fld>
            <a:endParaRPr lang="nl-NL"/>
          </a:p>
        </p:txBody>
      </p:sp>
    </p:spTree>
    <p:extLst>
      <p:ext uri="{BB962C8B-B14F-4D97-AF65-F5344CB8AC3E}">
        <p14:creationId xmlns:p14="http://schemas.microsoft.com/office/powerpoint/2010/main" val="3804029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ED43458-6702-4F41-A862-F9107E12D694}" type="datetimeFigureOut">
              <a:rPr lang="nl-NL" smtClean="0"/>
              <a:t>7-9-2017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1D347CA-EE5F-4F99-899F-4E81FBA128F6}" type="slidenum">
              <a:rPr lang="nl-NL" smtClean="0"/>
              <a:t>‹nr.›</a:t>
            </a:fld>
            <a:endParaRPr lang="nl-NL"/>
          </a:p>
        </p:txBody>
      </p:sp>
    </p:spTree>
    <p:extLst>
      <p:ext uri="{BB962C8B-B14F-4D97-AF65-F5344CB8AC3E}">
        <p14:creationId xmlns:p14="http://schemas.microsoft.com/office/powerpoint/2010/main" val="150814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7ED43458-6702-4F41-A862-F9107E12D694}" type="datetimeFigureOut">
              <a:rPr lang="nl-NL" smtClean="0"/>
              <a:t>7-9-2017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1D347CA-EE5F-4F99-899F-4E81FBA128F6}" type="slidenum">
              <a:rPr lang="nl-NL" smtClean="0"/>
              <a:t>‹nr.›</a:t>
            </a:fld>
            <a:endParaRPr lang="nl-NL"/>
          </a:p>
        </p:txBody>
      </p:sp>
    </p:spTree>
    <p:extLst>
      <p:ext uri="{BB962C8B-B14F-4D97-AF65-F5344CB8AC3E}">
        <p14:creationId xmlns:p14="http://schemas.microsoft.com/office/powerpoint/2010/main" val="346377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ED43458-6702-4F41-A862-F9107E12D694}" type="datetimeFigureOut">
              <a:rPr lang="nl-NL" smtClean="0"/>
              <a:t>7-9-2017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1D347CA-EE5F-4F99-899F-4E81FBA128F6}" type="slidenum">
              <a:rPr lang="nl-NL" smtClean="0"/>
              <a:t>‹nr.›</a:t>
            </a:fld>
            <a:endParaRPr lang="nl-NL"/>
          </a:p>
        </p:txBody>
      </p:sp>
    </p:spTree>
    <p:extLst>
      <p:ext uri="{BB962C8B-B14F-4D97-AF65-F5344CB8AC3E}">
        <p14:creationId xmlns:p14="http://schemas.microsoft.com/office/powerpoint/2010/main" val="127870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ED43458-6702-4F41-A862-F9107E12D694}" type="datetimeFigureOut">
              <a:rPr lang="nl-NL" smtClean="0"/>
              <a:t>7-9-2017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1D347CA-EE5F-4F99-899F-4E81FBA128F6}" type="slidenum">
              <a:rPr lang="nl-NL" smtClean="0"/>
              <a:t>‹nr.›</a:t>
            </a:fld>
            <a:endParaRPr lang="nl-NL"/>
          </a:p>
        </p:txBody>
      </p:sp>
    </p:spTree>
    <p:extLst>
      <p:ext uri="{BB962C8B-B14F-4D97-AF65-F5344CB8AC3E}">
        <p14:creationId xmlns:p14="http://schemas.microsoft.com/office/powerpoint/2010/main" val="54515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ED43458-6702-4F41-A862-F9107E12D694}" type="datetimeFigureOut">
              <a:rPr lang="nl-NL" smtClean="0"/>
              <a:t>7-9-2017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1D347CA-EE5F-4F99-899F-4E81FBA128F6}" type="slidenum">
              <a:rPr lang="nl-NL" smtClean="0"/>
              <a:t>‹nr.›</a:t>
            </a:fld>
            <a:endParaRPr lang="nl-NL"/>
          </a:p>
        </p:txBody>
      </p:sp>
    </p:spTree>
    <p:extLst>
      <p:ext uri="{BB962C8B-B14F-4D97-AF65-F5344CB8AC3E}">
        <p14:creationId xmlns:p14="http://schemas.microsoft.com/office/powerpoint/2010/main" val="3269056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43458-6702-4F41-A862-F9107E12D694}" type="datetimeFigureOut">
              <a:rPr lang="nl-NL" smtClean="0"/>
              <a:t>7-9-2017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347CA-EE5F-4F99-899F-4E81FBA128F6}" type="slidenum">
              <a:rPr lang="nl-NL" smtClean="0"/>
              <a:t>‹nr.›</a:t>
            </a:fld>
            <a:endParaRPr lang="nl-NL"/>
          </a:p>
        </p:txBody>
      </p:sp>
    </p:spTree>
    <p:extLst>
      <p:ext uri="{BB962C8B-B14F-4D97-AF65-F5344CB8AC3E}">
        <p14:creationId xmlns:p14="http://schemas.microsoft.com/office/powerpoint/2010/main" val="1535475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nos.nl/artikel/2191782-rechter-staat-moet-per-direct-actie-ondernemen-tegen-luchtvervuiling.htm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403648" y="1124744"/>
            <a:ext cx="6336704" cy="5078313"/>
          </a:xfrm>
          <a:prstGeom prst="rect">
            <a:avLst/>
          </a:prstGeom>
          <a:noFill/>
        </p:spPr>
        <p:txBody>
          <a:bodyPr wrap="square" rtlCol="0">
            <a:spAutoFit/>
          </a:bodyPr>
          <a:lstStyle/>
          <a:p>
            <a:pPr algn="ctr"/>
            <a:r>
              <a:rPr lang="nl-NL" sz="4800" dirty="0" smtClean="0"/>
              <a:t>Gisteren </a:t>
            </a:r>
            <a:r>
              <a:rPr lang="nl-NL" sz="4800" dirty="0" smtClean="0"/>
              <a:t>(7 sept. </a:t>
            </a:r>
            <a:r>
              <a:rPr lang="nl-NL" sz="4800" smtClean="0"/>
              <a:t>2017) in </a:t>
            </a:r>
            <a:r>
              <a:rPr lang="nl-NL" sz="4800" dirty="0" smtClean="0"/>
              <a:t>het nieuws</a:t>
            </a:r>
          </a:p>
          <a:p>
            <a:endParaRPr lang="nl-NL" sz="4800" dirty="0"/>
          </a:p>
          <a:p>
            <a:pPr algn="ctr"/>
            <a:r>
              <a:rPr lang="nl-NL" sz="6000" dirty="0" smtClean="0"/>
              <a:t>De rechter tikt de overheid op zijn vingers</a:t>
            </a:r>
            <a:endParaRPr lang="nl-NL" sz="6000" dirty="0"/>
          </a:p>
        </p:txBody>
      </p:sp>
    </p:spTree>
    <p:extLst>
      <p:ext uri="{BB962C8B-B14F-4D97-AF65-F5344CB8AC3E}">
        <p14:creationId xmlns:p14="http://schemas.microsoft.com/office/powerpoint/2010/main" val="1870657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Sociale grondrechten 1983</a:t>
            </a:r>
            <a:endParaRPr lang="nl-NL" dirty="0"/>
          </a:p>
        </p:txBody>
      </p:sp>
      <p:sp>
        <p:nvSpPr>
          <p:cNvPr id="3" name="Tijdelijke aanduiding voor inhoud 2"/>
          <p:cNvSpPr>
            <a:spLocks noGrp="1"/>
          </p:cNvSpPr>
          <p:nvPr>
            <p:ph sz="half" idx="1"/>
          </p:nvPr>
        </p:nvSpPr>
        <p:spPr>
          <a:xfrm>
            <a:off x="457200" y="1251566"/>
            <a:ext cx="3682752" cy="4925144"/>
          </a:xfrm>
        </p:spPr>
        <p:txBody>
          <a:bodyPr>
            <a:normAutofit fontScale="92500" lnSpcReduction="10000"/>
          </a:bodyPr>
          <a:lstStyle/>
          <a:p>
            <a:r>
              <a:rPr lang="nl-NL" dirty="0" smtClean="0"/>
              <a:t>De sociale grondrechten horen bij de verzorgingsstaat van na de 2e W.O. </a:t>
            </a:r>
          </a:p>
          <a:p>
            <a:r>
              <a:rPr lang="nl-NL" dirty="0" smtClean="0"/>
              <a:t>Het zijn dingen waar mensen recht op hebben</a:t>
            </a:r>
          </a:p>
          <a:p>
            <a:r>
              <a:rPr lang="nl-NL" dirty="0" smtClean="0"/>
              <a:t>Recht op huisvesting</a:t>
            </a:r>
          </a:p>
          <a:p>
            <a:r>
              <a:rPr lang="nl-NL" dirty="0" smtClean="0"/>
              <a:t>Recht op veiligheid</a:t>
            </a:r>
          </a:p>
          <a:p>
            <a:r>
              <a:rPr lang="nl-NL" dirty="0" smtClean="0"/>
              <a:t>Recht op onderwijs </a:t>
            </a:r>
          </a:p>
          <a:p>
            <a:r>
              <a:rPr lang="nl-NL" dirty="0" smtClean="0"/>
              <a:t>Recht op een schoon milieu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948" y="1988840"/>
            <a:ext cx="471487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290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771800" y="399198"/>
            <a:ext cx="5166320" cy="5909310"/>
          </a:xfrm>
          <a:prstGeom prst="rect">
            <a:avLst/>
          </a:prstGeom>
        </p:spPr>
        <p:txBody>
          <a:bodyPr wrap="square">
            <a:spAutoFit/>
          </a:bodyPr>
          <a:lstStyle/>
          <a:p>
            <a:r>
              <a:rPr lang="nl-NL" dirty="0" smtClean="0"/>
              <a:t>De staat moet meer doen om de luchtkwaliteit in Nederland te verbeteren. De rechter </a:t>
            </a:r>
            <a:r>
              <a:rPr lang="nl-NL" dirty="0" smtClean="0">
                <a:hlinkClick r:id="rId2"/>
              </a:rPr>
              <a:t>heeft vandaag</a:t>
            </a:r>
            <a:r>
              <a:rPr lang="nl-NL" dirty="0" smtClean="0"/>
              <a:t> besloten dat er bij knelpunten per direct een goede oplossing moet worden bedacht. </a:t>
            </a:r>
          </a:p>
          <a:p>
            <a:endParaRPr lang="nl-NL" dirty="0" smtClean="0"/>
          </a:p>
          <a:p>
            <a:r>
              <a:rPr lang="nl-NL" dirty="0" smtClean="0"/>
              <a:t>De belangrijkste knelpunten op het gebied van luchtvervuiling zijn drukke snelwegen, wegen in steden en intensieve veehouderij, zegt Anne Knol, campagneleider duurzame mobiliteit bij milieuorganisatie Milieudefensie.</a:t>
            </a:r>
          </a:p>
          <a:p>
            <a:endParaRPr lang="nl-NL" dirty="0" smtClean="0"/>
          </a:p>
          <a:p>
            <a:r>
              <a:rPr lang="nl-NL" dirty="0" smtClean="0"/>
              <a:t>Bert </a:t>
            </a:r>
            <a:r>
              <a:rPr lang="nl-NL" dirty="0" err="1" smtClean="0"/>
              <a:t>Brunekreef</a:t>
            </a:r>
            <a:r>
              <a:rPr lang="nl-NL" dirty="0" smtClean="0"/>
              <a:t> is hoogleraar aan de Universiteit van Utrecht en expert op het gebied van effecten van het milieu op de gezondheid. Hij vindt dat Milieudefensie een punt heeft. Nederland overschrijdt de Europese milieunormen. Volgens hem zijn met name de concentraties fijnstof in de lucht niet goed voor de gezondheid. </a:t>
            </a:r>
          </a:p>
          <a:p>
            <a:endParaRPr lang="nl-NL" dirty="0" smtClean="0"/>
          </a:p>
          <a:p>
            <a:r>
              <a:rPr lang="nl-NL" dirty="0" smtClean="0"/>
              <a:t>Er moet dus iets gebeuren, vinden milieuactivisten en experts. Maar hoe pak je dat aan? </a:t>
            </a:r>
            <a:endParaRPr lang="nl-NL" dirty="0"/>
          </a:p>
        </p:txBody>
      </p:sp>
      <p:sp>
        <p:nvSpPr>
          <p:cNvPr id="5" name="Tekstvak 4"/>
          <p:cNvSpPr txBox="1"/>
          <p:nvPr/>
        </p:nvSpPr>
        <p:spPr>
          <a:xfrm>
            <a:off x="255859" y="364014"/>
            <a:ext cx="1728192" cy="369332"/>
          </a:xfrm>
          <a:prstGeom prst="rect">
            <a:avLst/>
          </a:prstGeom>
          <a:noFill/>
        </p:spPr>
        <p:txBody>
          <a:bodyPr wrap="square" rtlCol="0">
            <a:spAutoFit/>
          </a:bodyPr>
          <a:lstStyle/>
          <a:p>
            <a:r>
              <a:rPr lang="nl-NL" dirty="0" smtClean="0"/>
              <a:t>De NOS meldt:</a:t>
            </a:r>
            <a:endParaRPr lang="nl-NL" dirty="0"/>
          </a:p>
        </p:txBody>
      </p:sp>
    </p:spTree>
    <p:extLst>
      <p:ext uri="{BB962C8B-B14F-4D97-AF65-F5344CB8AC3E}">
        <p14:creationId xmlns:p14="http://schemas.microsoft.com/office/powerpoint/2010/main" val="3881767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De grondwet van 1848 en de grondrechten voor de burgers</a:t>
            </a: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890588"/>
            <a:ext cx="6429375"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7378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79512" y="260648"/>
            <a:ext cx="8640960" cy="2031325"/>
          </a:xfrm>
          <a:prstGeom prst="rect">
            <a:avLst/>
          </a:prstGeom>
        </p:spPr>
        <p:txBody>
          <a:bodyPr wrap="square">
            <a:spAutoFit/>
          </a:bodyPr>
          <a:lstStyle/>
          <a:p>
            <a:r>
              <a:rPr lang="nl-NL" b="1" dirty="0" smtClean="0"/>
              <a:t>Knelpunt 1: drukke snelwegen</a:t>
            </a:r>
          </a:p>
          <a:p>
            <a:r>
              <a:rPr lang="nl-NL" dirty="0" smtClean="0"/>
              <a:t>"De luchtvervuiling door de snelwegen kan je al aanpakken door de maximumsnelheid te verlagen. Eigenlijk is de luchtvervuiling alleen maar toegenomen toen mensen 130 kilometer per uur mochten gaan rijden", zegt Knol. Uit onderzoek van TNO blijkt dat auto's op een snelweg waar 130 mag worden gereden zo'n 12 procent meer stikstofoxide uitstoten dan op een weg waar maximaal 120 mag worden gereden. Vergeleken met een 100 kilometer-weg is het verschil 40 procent. </a:t>
            </a:r>
            <a:endParaRPr lang="nl-NL" dirty="0"/>
          </a:p>
        </p:txBody>
      </p:sp>
      <p:pic>
        <p:nvPicPr>
          <p:cNvPr id="2050" name="Picture 2" descr="https://nos.nl/data/image/2017/09/07/415536/x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300" y="2347393"/>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499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23528" y="282203"/>
            <a:ext cx="7776864" cy="5078313"/>
          </a:xfrm>
          <a:prstGeom prst="rect">
            <a:avLst/>
          </a:prstGeom>
        </p:spPr>
        <p:txBody>
          <a:bodyPr wrap="square">
            <a:spAutoFit/>
          </a:bodyPr>
          <a:lstStyle/>
          <a:p>
            <a:r>
              <a:rPr lang="nl-NL" b="1" dirty="0" smtClean="0"/>
              <a:t>Knelpunt 2: wegen in steden</a:t>
            </a:r>
          </a:p>
          <a:p>
            <a:r>
              <a:rPr lang="nl-NL" dirty="0" smtClean="0"/>
              <a:t>Bij de problemen op wegen binnen de bebouwde kom zijn meerdere maatregelen mogelijk, maar is het wel lastiger, zegt Knol. "Je wil verkeer niet gaan omleiden waardoor de problematiek op een andere plek terechtkomt. Dus moet je de bereikbaarheid van de stad beter gaan regelen." Maatregelen als milieuzones of duurdere parkeerplekken op knelpunten zouden ook moeten werken, zegt ze. </a:t>
            </a:r>
          </a:p>
          <a:p>
            <a:endParaRPr lang="nl-NL" dirty="0" smtClean="0"/>
          </a:p>
          <a:p>
            <a:r>
              <a:rPr lang="nl-NL" dirty="0" smtClean="0"/>
              <a:t>Volgens Gerrit van der Veen, </a:t>
            </a:r>
            <a:br>
              <a:rPr lang="nl-NL" dirty="0" smtClean="0"/>
            </a:br>
            <a:r>
              <a:rPr lang="nl-NL" dirty="0" smtClean="0"/>
              <a:t>bijzonder hoogleraar Milieurecht </a:t>
            </a:r>
            <a:br>
              <a:rPr lang="nl-NL" dirty="0" smtClean="0"/>
            </a:br>
            <a:r>
              <a:rPr lang="nl-NL" dirty="0" smtClean="0"/>
              <a:t>aan de Rijksuniversiteit Groningen,</a:t>
            </a:r>
            <a:br>
              <a:rPr lang="nl-NL" dirty="0" smtClean="0"/>
            </a:br>
            <a:r>
              <a:rPr lang="nl-NL" dirty="0" smtClean="0"/>
              <a:t>kan de staat zich richten op de </a:t>
            </a:r>
            <a:br>
              <a:rPr lang="nl-NL" dirty="0" smtClean="0"/>
            </a:br>
            <a:r>
              <a:rPr lang="nl-NL" dirty="0" smtClean="0"/>
              <a:t>verkeersstromen. </a:t>
            </a:r>
            <a:br>
              <a:rPr lang="nl-NL" dirty="0" smtClean="0"/>
            </a:br>
            <a:r>
              <a:rPr lang="nl-NL" dirty="0" smtClean="0"/>
              <a:t>"Wil je op wegen in de stad echt </a:t>
            </a:r>
            <a:br>
              <a:rPr lang="nl-NL" dirty="0" smtClean="0"/>
            </a:br>
            <a:r>
              <a:rPr lang="nl-NL" dirty="0" smtClean="0"/>
              <a:t>iets doen, dan zou je serieus </a:t>
            </a:r>
            <a:br>
              <a:rPr lang="nl-NL" dirty="0" smtClean="0"/>
            </a:br>
            <a:r>
              <a:rPr lang="nl-NL" dirty="0" smtClean="0"/>
              <a:t>met verkeersstromen aan de gang </a:t>
            </a:r>
            <a:br>
              <a:rPr lang="nl-NL" dirty="0" smtClean="0"/>
            </a:br>
            <a:r>
              <a:rPr lang="nl-NL" dirty="0" smtClean="0"/>
              <a:t>moeten. Denk bijvoorbeeld aan </a:t>
            </a:r>
            <a:br>
              <a:rPr lang="nl-NL" dirty="0" smtClean="0"/>
            </a:br>
            <a:r>
              <a:rPr lang="nl-NL" dirty="0" smtClean="0"/>
              <a:t>het weren van vrachtwagens."</a:t>
            </a:r>
            <a:endParaRPr lang="nl-NL" dirty="0"/>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5" y="2420888"/>
            <a:ext cx="4791075"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1225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23528" y="188640"/>
            <a:ext cx="7416824" cy="2308324"/>
          </a:xfrm>
          <a:prstGeom prst="rect">
            <a:avLst/>
          </a:prstGeom>
        </p:spPr>
        <p:txBody>
          <a:bodyPr wrap="square">
            <a:spAutoFit/>
          </a:bodyPr>
          <a:lstStyle/>
          <a:p>
            <a:r>
              <a:rPr lang="nl-NL" b="1" dirty="0" smtClean="0"/>
              <a:t>Knelpunt 3: intensieve veehouderij</a:t>
            </a:r>
          </a:p>
          <a:p>
            <a:r>
              <a:rPr lang="nl-NL" dirty="0" smtClean="0"/>
              <a:t>De uitstoot van fijnstof bij de intensieve veehouderij kan ook op meerdere manieren worden aangepakt, aldus Knol. "Door in ieder geval geen vergunningen meer te geven aan de veehouderijen die de normen overschrijden. Zodat zij niet meer kunnen uitbreiden." Een luchtwasser, een apparaat om de uitstoot van gevaarlijke stoffen te reduceren, zou ook een optie zijn, zegt zij. "Maar zo'n apparaat kan brandgevaarlijk zijn en leiden tot stalbranden. Dat wil je al helemaal niet."</a:t>
            </a:r>
            <a:endParaRPr lang="nl-NL" dirty="0"/>
          </a:p>
        </p:txBody>
      </p:sp>
      <p:pic>
        <p:nvPicPr>
          <p:cNvPr id="4098" name="Picture 2" descr="https://nos.nl/data/image/2017/09/07/415537/x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001" y="2633471"/>
            <a:ext cx="7187952" cy="4043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609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De grondwet van 1848 en de grondrechten voor de burgers</a:t>
            </a:r>
            <a:endParaRPr lang="nl-NL" dirty="0"/>
          </a:p>
        </p:txBody>
      </p:sp>
    </p:spTree>
    <p:extLst>
      <p:ext uri="{BB962C8B-B14F-4D97-AF65-F5344CB8AC3E}">
        <p14:creationId xmlns:p14="http://schemas.microsoft.com/office/powerpoint/2010/main" val="3618517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De liberale grondwet van 1848</a:t>
            </a:r>
            <a:endParaRPr lang="nl-NL" dirty="0"/>
          </a:p>
        </p:txBody>
      </p:sp>
      <p:sp>
        <p:nvSpPr>
          <p:cNvPr id="3" name="Tijdelijke aanduiding voor inhoud 2"/>
          <p:cNvSpPr>
            <a:spLocks noGrp="1"/>
          </p:cNvSpPr>
          <p:nvPr>
            <p:ph sz="half" idx="1"/>
          </p:nvPr>
        </p:nvSpPr>
        <p:spPr>
          <a:xfrm>
            <a:off x="457200" y="1600200"/>
            <a:ext cx="4474840" cy="4925144"/>
          </a:xfrm>
        </p:spPr>
        <p:txBody>
          <a:bodyPr>
            <a:normAutofit/>
          </a:bodyPr>
          <a:lstStyle/>
          <a:p>
            <a:r>
              <a:rPr lang="nl-NL" dirty="0" smtClean="0"/>
              <a:t>De koning verliest zijn macht aan het parlement (1</a:t>
            </a:r>
            <a:r>
              <a:rPr lang="nl-NL" baseline="30000" dirty="0" smtClean="0"/>
              <a:t>e</a:t>
            </a:r>
            <a:r>
              <a:rPr lang="nl-NL" dirty="0" smtClean="0"/>
              <a:t> en 2</a:t>
            </a:r>
            <a:r>
              <a:rPr lang="nl-NL" baseline="30000" dirty="0" smtClean="0"/>
              <a:t>e</a:t>
            </a:r>
            <a:r>
              <a:rPr lang="nl-NL" dirty="0" smtClean="0"/>
              <a:t> kamer).</a:t>
            </a:r>
          </a:p>
          <a:p>
            <a:r>
              <a:rPr lang="nl-NL" dirty="0" smtClean="0"/>
              <a:t>Invoering van ministeriële verantwoordelijkheid</a:t>
            </a:r>
          </a:p>
          <a:p>
            <a:r>
              <a:rPr lang="nl-NL" dirty="0" smtClean="0"/>
              <a:t>(Census)kiesrecht wordt ingevoerd.</a:t>
            </a:r>
          </a:p>
          <a:p>
            <a:r>
              <a:rPr lang="nl-NL" dirty="0" smtClean="0"/>
              <a:t>(Klassieke) Grondrechten vastgelegd: vrijheid van etc.</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4911" y="1700808"/>
            <a:ext cx="4741034" cy="3555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19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Klassieke grondrechten 1848</a:t>
            </a:r>
            <a:endParaRPr lang="nl-NL" dirty="0"/>
          </a:p>
        </p:txBody>
      </p:sp>
      <p:sp>
        <p:nvSpPr>
          <p:cNvPr id="3" name="Tijdelijke aanduiding voor inhoud 2"/>
          <p:cNvSpPr>
            <a:spLocks noGrp="1"/>
          </p:cNvSpPr>
          <p:nvPr>
            <p:ph sz="half" idx="1"/>
          </p:nvPr>
        </p:nvSpPr>
        <p:spPr>
          <a:xfrm>
            <a:off x="457200" y="1600200"/>
            <a:ext cx="4474840" cy="4925144"/>
          </a:xfrm>
        </p:spPr>
        <p:txBody>
          <a:bodyPr>
            <a:normAutofit/>
          </a:bodyPr>
          <a:lstStyle/>
          <a:p>
            <a:r>
              <a:rPr lang="nl-NL" dirty="0" smtClean="0"/>
              <a:t>Vastgelegd door Thorbecke in de Grondwet van 1848</a:t>
            </a:r>
          </a:p>
          <a:p>
            <a:r>
              <a:rPr lang="nl-NL" dirty="0" smtClean="0"/>
              <a:t>Dit zijn vrijheden voor de burger. De Staat bemoeit zich er niet mee.</a:t>
            </a:r>
          </a:p>
          <a:p>
            <a:r>
              <a:rPr lang="nl-NL" dirty="0" smtClean="0"/>
              <a:t>Vrijheid van meningsuiting</a:t>
            </a:r>
          </a:p>
          <a:p>
            <a:r>
              <a:rPr lang="nl-NL" dirty="0" smtClean="0"/>
              <a:t>Vrijheid van vereniging</a:t>
            </a:r>
          </a:p>
          <a:p>
            <a:r>
              <a:rPr lang="nl-NL" dirty="0" smtClean="0"/>
              <a:t>Vrijheid van drukpers</a:t>
            </a:r>
          </a:p>
          <a:p>
            <a:r>
              <a:rPr lang="nl-NL" dirty="0" smtClean="0"/>
              <a:t>Vrijheid van godsdienst</a:t>
            </a:r>
          </a:p>
          <a:p>
            <a:r>
              <a:rPr lang="nl-NL" dirty="0" smtClean="0"/>
              <a:t>Vrijheid van onderwijs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960" y="1770151"/>
            <a:ext cx="2870448" cy="454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90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546</Words>
  <Application>Microsoft Office PowerPoint</Application>
  <PresentationFormat>Diavoorstelling (4:3)</PresentationFormat>
  <Paragraphs>41</Paragraphs>
  <Slides>10</Slides>
  <Notes>0</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Kantoorthema</vt:lpstr>
      <vt:lpstr>PowerPoint-presentatie</vt:lpstr>
      <vt:lpstr>PowerPoint-presentatie</vt:lpstr>
      <vt:lpstr>De grondwet van 1848 en de grondrechten voor de burgers</vt:lpstr>
      <vt:lpstr>PowerPoint-presentatie</vt:lpstr>
      <vt:lpstr>PowerPoint-presentatie</vt:lpstr>
      <vt:lpstr>PowerPoint-presentatie</vt:lpstr>
      <vt:lpstr>De grondwet van 1848 en de grondrechten voor de burgers</vt:lpstr>
      <vt:lpstr>De liberale grondwet van 1848</vt:lpstr>
      <vt:lpstr>Klassieke grondrechten 1848</vt:lpstr>
      <vt:lpstr>Sociale grondrechten 1983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Naam</dc:creator>
  <cp:lastModifiedBy>Naam</cp:lastModifiedBy>
  <cp:revision>4</cp:revision>
  <dcterms:created xsi:type="dcterms:W3CDTF">2017-09-07T18:21:05Z</dcterms:created>
  <dcterms:modified xsi:type="dcterms:W3CDTF">2017-09-07T19:10:56Z</dcterms:modified>
</cp:coreProperties>
</file>