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F74F-5634-4DC4-936D-4CC99C37FEB6}" type="datetimeFigureOut">
              <a:rPr lang="nl-NL" smtClean="0"/>
              <a:t>15-5-2013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5B15-A1CE-4D98-B71E-D9739EC20A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2796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F74F-5634-4DC4-936D-4CC99C37FEB6}" type="datetimeFigureOut">
              <a:rPr lang="nl-NL" smtClean="0"/>
              <a:t>15-5-2013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5B15-A1CE-4D98-B71E-D9739EC20A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595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F74F-5634-4DC4-936D-4CC99C37FEB6}" type="datetimeFigureOut">
              <a:rPr lang="nl-NL" smtClean="0"/>
              <a:t>15-5-2013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5B15-A1CE-4D98-B71E-D9739EC20A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6811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F74F-5634-4DC4-936D-4CC99C37FEB6}" type="datetimeFigureOut">
              <a:rPr lang="nl-NL" smtClean="0"/>
              <a:t>15-5-2013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5B15-A1CE-4D98-B71E-D9739EC20A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451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F74F-5634-4DC4-936D-4CC99C37FEB6}" type="datetimeFigureOut">
              <a:rPr lang="nl-NL" smtClean="0"/>
              <a:t>15-5-2013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5B15-A1CE-4D98-B71E-D9739EC20A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3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F74F-5634-4DC4-936D-4CC99C37FEB6}" type="datetimeFigureOut">
              <a:rPr lang="nl-NL" smtClean="0"/>
              <a:t>15-5-2013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5B15-A1CE-4D98-B71E-D9739EC20A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6877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F74F-5634-4DC4-936D-4CC99C37FEB6}" type="datetimeFigureOut">
              <a:rPr lang="nl-NL" smtClean="0"/>
              <a:t>15-5-2013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5B15-A1CE-4D98-B71E-D9739EC20A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2464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F74F-5634-4DC4-936D-4CC99C37FEB6}" type="datetimeFigureOut">
              <a:rPr lang="nl-NL" smtClean="0"/>
              <a:t>15-5-2013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5B15-A1CE-4D98-B71E-D9739EC20A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2770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F74F-5634-4DC4-936D-4CC99C37FEB6}" type="datetimeFigureOut">
              <a:rPr lang="nl-NL" smtClean="0"/>
              <a:t>15-5-2013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5B15-A1CE-4D98-B71E-D9739EC20A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983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F74F-5634-4DC4-936D-4CC99C37FEB6}" type="datetimeFigureOut">
              <a:rPr lang="nl-NL" smtClean="0"/>
              <a:t>15-5-2013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5B15-A1CE-4D98-B71E-D9739EC20A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423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F74F-5634-4DC4-936D-4CC99C37FEB6}" type="datetimeFigureOut">
              <a:rPr lang="nl-NL" smtClean="0"/>
              <a:t>15-5-2013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5B15-A1CE-4D98-B71E-D9739EC20A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01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8F74F-5634-4DC4-936D-4CC99C37FEB6}" type="datetimeFigureOut">
              <a:rPr lang="nl-NL" smtClean="0"/>
              <a:t>15-5-2013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75B15-A1CE-4D98-B71E-D9739EC20A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353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_VAc5GYnNT9Y/TQErf1SY4nI/AAAAAAAAAPg/DhKaByU_-Tc/s1600/wo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999312" cy="553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6767" y="18864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nl-NL" dirty="0" smtClean="0"/>
              <a:t>De Grote Oorlog 1914 -1919</a:t>
            </a:r>
            <a:br>
              <a:rPr lang="nl-NL" dirty="0" smtClean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836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Rusland stapt eruit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772816"/>
            <a:ext cx="3960440" cy="4176464"/>
          </a:xfrm>
        </p:spPr>
        <p:txBody>
          <a:bodyPr>
            <a:normAutofit fontScale="70000" lnSpcReduction="20000"/>
          </a:bodyPr>
          <a:lstStyle/>
          <a:p>
            <a:r>
              <a:rPr lang="nl-NL" dirty="0" smtClean="0"/>
              <a:t>Rusland verliest veel terrein</a:t>
            </a:r>
          </a:p>
          <a:p>
            <a:r>
              <a:rPr lang="nl-NL" dirty="0" smtClean="0"/>
              <a:t>Leger slecht georganiseerd</a:t>
            </a:r>
          </a:p>
          <a:p>
            <a:r>
              <a:rPr lang="nl-NL" dirty="0" smtClean="0"/>
              <a:t>Veel slachtoffers</a:t>
            </a:r>
          </a:p>
          <a:p>
            <a:r>
              <a:rPr lang="nl-NL" dirty="0" smtClean="0"/>
              <a:t>Hongersnood</a:t>
            </a:r>
          </a:p>
          <a:p>
            <a:r>
              <a:rPr lang="nl-NL" dirty="0" smtClean="0"/>
              <a:t>Veel boerenzonen naar het front</a:t>
            </a:r>
          </a:p>
          <a:p>
            <a:r>
              <a:rPr lang="nl-NL" dirty="0" smtClean="0"/>
              <a:t>1917: Communistische Revolutie</a:t>
            </a:r>
          </a:p>
          <a:p>
            <a:r>
              <a:rPr lang="nl-NL" dirty="0" smtClean="0"/>
              <a:t>Communisten willen einde aan oorlog</a:t>
            </a:r>
          </a:p>
          <a:p>
            <a:r>
              <a:rPr lang="nl-NL" dirty="0" smtClean="0"/>
              <a:t>1917: Vrede van Brest-</a:t>
            </a:r>
            <a:r>
              <a:rPr lang="nl-NL" dirty="0" err="1" smtClean="0"/>
              <a:t>Litovsk</a:t>
            </a:r>
            <a:endParaRPr lang="nl-NL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312" y="1911894"/>
            <a:ext cx="2913112" cy="4500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2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Russische Revolutie 1917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772816"/>
            <a:ext cx="3960440" cy="4176464"/>
          </a:xfrm>
        </p:spPr>
        <p:txBody>
          <a:bodyPr>
            <a:normAutofit fontScale="85000" lnSpcReduction="10000"/>
          </a:bodyPr>
          <a:lstStyle/>
          <a:p>
            <a:r>
              <a:rPr lang="nl-NL" dirty="0" smtClean="0"/>
              <a:t>Grote armoede en honger onder de tsaar</a:t>
            </a:r>
          </a:p>
          <a:p>
            <a:r>
              <a:rPr lang="nl-NL" dirty="0" smtClean="0"/>
              <a:t>Grote verschillen tussen arm en rijk</a:t>
            </a:r>
          </a:p>
          <a:p>
            <a:r>
              <a:rPr lang="nl-NL" dirty="0" smtClean="0"/>
              <a:t>Protesten tegen armoede helpen niet</a:t>
            </a:r>
          </a:p>
          <a:p>
            <a:r>
              <a:rPr lang="nl-NL" dirty="0" smtClean="0"/>
              <a:t>Het gaat slecht in de oorlog</a:t>
            </a:r>
          </a:p>
          <a:p>
            <a:r>
              <a:rPr lang="nl-NL" dirty="0" smtClean="0"/>
              <a:t>Het volk komt in opstand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6473"/>
            <a:ext cx="2904678" cy="389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147171" y="5764614"/>
            <a:ext cx="290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Tsaar Nicolaas II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913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Russische Revolutie 1917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772816"/>
            <a:ext cx="3960440" cy="4536504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/>
              <a:t>Eerste opstand: februari 1917</a:t>
            </a:r>
          </a:p>
          <a:p>
            <a:r>
              <a:rPr lang="nl-NL" dirty="0" smtClean="0"/>
              <a:t>Voorlopige regering moet stoppen met oorlog en armoede bestrijden</a:t>
            </a:r>
          </a:p>
          <a:p>
            <a:r>
              <a:rPr lang="nl-NL" dirty="0" smtClean="0"/>
              <a:t>Dit lukt niet. </a:t>
            </a:r>
            <a:br>
              <a:rPr lang="nl-NL" dirty="0" smtClean="0"/>
            </a:br>
            <a:r>
              <a:rPr lang="nl-NL" dirty="0" smtClean="0"/>
              <a:t>Gevolg: nog een revolutie door de communisten </a:t>
            </a:r>
            <a:r>
              <a:rPr lang="nl-NL" dirty="0" err="1" smtClean="0"/>
              <a:t>olv</a:t>
            </a:r>
            <a:r>
              <a:rPr lang="nl-NL" dirty="0" smtClean="0"/>
              <a:t> Lenin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44824"/>
            <a:ext cx="4251974" cy="332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283968" y="5332566"/>
            <a:ext cx="4251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Februari-opstand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988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Russische Revolutie 1917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772816"/>
            <a:ext cx="3960440" cy="4176464"/>
          </a:xfrm>
        </p:spPr>
        <p:txBody>
          <a:bodyPr>
            <a:normAutofit fontScale="77500" lnSpcReduction="20000"/>
          </a:bodyPr>
          <a:lstStyle/>
          <a:p>
            <a:r>
              <a:rPr lang="nl-NL" dirty="0" smtClean="0"/>
              <a:t>April: Lenin keer terug uit Zwitserland </a:t>
            </a:r>
          </a:p>
          <a:p>
            <a:r>
              <a:rPr lang="nl-NL" dirty="0" smtClean="0"/>
              <a:t>Hij lanceert de Aprilstellingen =</a:t>
            </a:r>
          </a:p>
          <a:p>
            <a:r>
              <a:rPr lang="nl-NL" dirty="0" smtClean="0"/>
              <a:t>Alle land voor de </a:t>
            </a:r>
            <a:br>
              <a:rPr lang="nl-NL" dirty="0" smtClean="0"/>
            </a:br>
            <a:r>
              <a:rPr lang="nl-NL" dirty="0" smtClean="0"/>
              <a:t>boeren</a:t>
            </a:r>
          </a:p>
          <a:p>
            <a:r>
              <a:rPr lang="nl-NL" dirty="0" smtClean="0"/>
              <a:t>De fabrieken voor de arbeiders</a:t>
            </a:r>
          </a:p>
          <a:p>
            <a:r>
              <a:rPr lang="nl-NL" dirty="0" smtClean="0"/>
              <a:t>Stoppen met de oorlog </a:t>
            </a:r>
          </a:p>
          <a:p>
            <a:r>
              <a:rPr lang="nl-NL" dirty="0" smtClean="0"/>
              <a:t>Oktober: communistische revolutie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16" y="1872534"/>
            <a:ext cx="4442274" cy="29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52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Sovjet-Unie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1450" y="1343324"/>
            <a:ext cx="4572598" cy="5326036"/>
          </a:xfrm>
        </p:spPr>
        <p:txBody>
          <a:bodyPr>
            <a:normAutofit fontScale="77500" lnSpcReduction="20000"/>
          </a:bodyPr>
          <a:lstStyle/>
          <a:p>
            <a:r>
              <a:rPr lang="nl-NL" dirty="0" smtClean="0"/>
              <a:t>De communisten </a:t>
            </a:r>
            <a:r>
              <a:rPr lang="nl-NL" dirty="0" err="1" smtClean="0"/>
              <a:t>olv</a:t>
            </a:r>
            <a:r>
              <a:rPr lang="nl-NL" dirty="0" smtClean="0"/>
              <a:t> Lenin en Stalin (vanaf 1924) maken van het land een totalitaire staat.</a:t>
            </a:r>
          </a:p>
          <a:p>
            <a:r>
              <a:rPr lang="nl-NL" dirty="0" smtClean="0"/>
              <a:t>De macht is totaal in handen van een leider / een partij.</a:t>
            </a:r>
          </a:p>
          <a:p>
            <a:r>
              <a:rPr lang="nl-NL" dirty="0" smtClean="0"/>
              <a:t>Zij voeren een planeconomie in</a:t>
            </a:r>
          </a:p>
          <a:p>
            <a:r>
              <a:rPr lang="nl-NL" dirty="0" smtClean="0"/>
              <a:t>Andere kenmerken: terreur – propaganda – persoonsverheerlijking</a:t>
            </a:r>
          </a:p>
          <a:p>
            <a:r>
              <a:rPr lang="nl-NL" dirty="0" smtClean="0"/>
              <a:t>Stalin </a:t>
            </a:r>
            <a:r>
              <a:rPr lang="nl-NL" dirty="0" err="1" smtClean="0"/>
              <a:t>vermoort</a:t>
            </a:r>
            <a:r>
              <a:rPr lang="nl-NL" dirty="0" smtClean="0"/>
              <a:t> miljoenen ‘tegenstanders’ (showprocessen)</a:t>
            </a:r>
          </a:p>
          <a:p>
            <a:r>
              <a:rPr lang="nl-NL" dirty="0" smtClean="0"/>
              <a:t>Andere landen zijn fel tegen het communisme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186608" cy="500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3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Vrede van Versailles 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1450" y="1343324"/>
            <a:ext cx="4572598" cy="5326036"/>
          </a:xfrm>
        </p:spPr>
        <p:txBody>
          <a:bodyPr>
            <a:normAutofit fontScale="85000" lnSpcReduction="20000"/>
          </a:bodyPr>
          <a:lstStyle/>
          <a:p>
            <a:r>
              <a:rPr lang="nl-NL" dirty="0" smtClean="0"/>
              <a:t>In 1918 kont er een wapenstilstand in 1919 wordt de Vrede van Versailles getekend.</a:t>
            </a:r>
          </a:p>
          <a:p>
            <a:r>
              <a:rPr lang="nl-NL" dirty="0" smtClean="0"/>
              <a:t>Duitsland krijgt de schuld van de oorlog</a:t>
            </a:r>
          </a:p>
          <a:p>
            <a:r>
              <a:rPr lang="nl-NL" dirty="0" smtClean="0"/>
              <a:t>Duitsland raakt zijn koloniën kwijt, veel land, zijn leger en moet veel schadevergoeding betalen</a:t>
            </a:r>
          </a:p>
          <a:p>
            <a:r>
              <a:rPr lang="nl-NL" dirty="0" smtClean="0"/>
              <a:t>In midden Europa ontstaan nieuwe landen: o.a. Polen, Joegoslavië, </a:t>
            </a:r>
            <a:r>
              <a:rPr lang="nl-NL" dirty="0" err="1" smtClean="0"/>
              <a:t>Tjecho</a:t>
            </a:r>
            <a:r>
              <a:rPr lang="nl-NL" dirty="0" smtClean="0"/>
              <a:t>-Slowakije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536" y="3068960"/>
            <a:ext cx="3911252" cy="331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731" y="1454244"/>
            <a:ext cx="3600400" cy="437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34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Vrede van Versailles 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1450" y="1343324"/>
            <a:ext cx="4068542" cy="5326036"/>
          </a:xfrm>
        </p:spPr>
        <p:txBody>
          <a:bodyPr>
            <a:normAutofit/>
          </a:bodyPr>
          <a:lstStyle/>
          <a:p>
            <a:r>
              <a:rPr lang="nl-NL" dirty="0" smtClean="0"/>
              <a:t>De kaart van Europa komt er in 1919 anders uit te zien</a:t>
            </a:r>
          </a:p>
          <a:p>
            <a:r>
              <a:rPr lang="nl-NL" dirty="0" smtClean="0"/>
              <a:t>Elzas-Lotharingen wordt weer Frans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16" y="1556792"/>
            <a:ext cx="4253436" cy="360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07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7" y="188639"/>
            <a:ext cx="7772400" cy="644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52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Oorzaken 1</a:t>
            </a:r>
            <a:r>
              <a:rPr lang="nl-NL" baseline="30000" dirty="0" smtClean="0"/>
              <a:t>e</a:t>
            </a:r>
            <a:r>
              <a:rPr lang="nl-NL" dirty="0" smtClean="0"/>
              <a:t> Wereldoorlog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Situatie in Europa rond 1900: Tegenstelling Duitsland-Frankrijk</a:t>
            </a:r>
          </a:p>
          <a:p>
            <a:r>
              <a:rPr lang="nl-NL" dirty="0" smtClean="0"/>
              <a:t>Nationalisme: ieder land stelde zichzelf voorop</a:t>
            </a:r>
          </a:p>
          <a:p>
            <a:r>
              <a:rPr lang="nl-NL" dirty="0" smtClean="0"/>
              <a:t>Imperialisme: ieder land streefde naar groot wereldrijk / kolonialisme</a:t>
            </a:r>
          </a:p>
          <a:p>
            <a:r>
              <a:rPr lang="nl-NL" dirty="0" smtClean="0"/>
              <a:t>Industrialisatie: wapenindustrie</a:t>
            </a:r>
          </a:p>
          <a:p>
            <a:r>
              <a:rPr lang="nl-NL" dirty="0" smtClean="0"/>
              <a:t>Bondgenootschappen: afspraken over onderlinge hulp in geval van oorlog </a:t>
            </a:r>
          </a:p>
        </p:txBody>
      </p:sp>
    </p:spTree>
    <p:extLst>
      <p:ext uri="{BB962C8B-B14F-4D97-AF65-F5344CB8AC3E}">
        <p14:creationId xmlns:p14="http://schemas.microsoft.com/office/powerpoint/2010/main" val="130108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Bondgenootschappen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De Centralen = de landen die centraal in </a:t>
            </a:r>
            <a:r>
              <a:rPr lang="nl-NL" dirty="0"/>
              <a:t>E</a:t>
            </a:r>
            <a:r>
              <a:rPr lang="nl-NL" dirty="0" smtClean="0"/>
              <a:t>uropa lagen </a:t>
            </a:r>
            <a:br>
              <a:rPr lang="nl-NL" dirty="0" smtClean="0"/>
            </a:br>
            <a:r>
              <a:rPr lang="nl-NL" dirty="0" smtClean="0"/>
              <a:t>= Duitsland, Oostenrijk-Hongarije, Italië</a:t>
            </a:r>
          </a:p>
          <a:p>
            <a:r>
              <a:rPr lang="nl-NL" dirty="0" smtClean="0"/>
              <a:t>De Geallieerde = Engeland, Frankrijk, Rusland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359" y="1754204"/>
            <a:ext cx="4664456" cy="360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5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96984" cy="641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97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Aanleiding 1</a:t>
            </a:r>
            <a:r>
              <a:rPr lang="nl-NL" baseline="30000" dirty="0" smtClean="0"/>
              <a:t>e</a:t>
            </a:r>
            <a:r>
              <a:rPr lang="nl-NL" dirty="0" smtClean="0"/>
              <a:t> Wereldoorlog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 fontScale="92500"/>
          </a:bodyPr>
          <a:lstStyle/>
          <a:p>
            <a:r>
              <a:rPr lang="nl-NL" dirty="0" smtClean="0"/>
              <a:t>Moordaanslag op Oostenrijkse kroonprins Frans </a:t>
            </a:r>
            <a:r>
              <a:rPr lang="nl-NL" dirty="0" err="1" smtClean="0"/>
              <a:t>Ferdinand</a:t>
            </a:r>
            <a:r>
              <a:rPr lang="nl-NL" dirty="0" smtClean="0"/>
              <a:t> op 14 juni 1914 in </a:t>
            </a:r>
            <a:r>
              <a:rPr lang="nl-NL" dirty="0" err="1" smtClean="0"/>
              <a:t>Serajevo</a:t>
            </a:r>
            <a:r>
              <a:rPr lang="nl-NL" dirty="0" smtClean="0"/>
              <a:t> </a:t>
            </a:r>
          </a:p>
          <a:p>
            <a:r>
              <a:rPr lang="nl-NL" dirty="0" smtClean="0"/>
              <a:t>Daders: Servische studenten </a:t>
            </a:r>
            <a:r>
              <a:rPr lang="nl-NL" dirty="0" err="1" smtClean="0"/>
              <a:t>olv</a:t>
            </a:r>
            <a:r>
              <a:rPr lang="nl-NL" dirty="0" smtClean="0"/>
              <a:t> de </a:t>
            </a:r>
            <a:r>
              <a:rPr lang="nl-NL" smtClean="0"/>
              <a:t>Servische activist </a:t>
            </a:r>
            <a:r>
              <a:rPr lang="nl-NL" dirty="0" err="1" smtClean="0"/>
              <a:t>Gravilo</a:t>
            </a:r>
            <a:r>
              <a:rPr lang="nl-NL" dirty="0" smtClean="0"/>
              <a:t> </a:t>
            </a:r>
            <a:r>
              <a:rPr lang="nl-NL" dirty="0" err="1" smtClean="0"/>
              <a:t>Princip</a:t>
            </a:r>
            <a:endParaRPr lang="nl-NL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3475872" cy="463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09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Gevolgen van de moordaanslag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 fontScale="85000" lnSpcReduction="10000"/>
          </a:bodyPr>
          <a:lstStyle/>
          <a:p>
            <a:r>
              <a:rPr lang="nl-NL" dirty="0" smtClean="0"/>
              <a:t>Allerlei landen verklaren elkaar de oorlog:</a:t>
            </a:r>
          </a:p>
          <a:p>
            <a:r>
              <a:rPr lang="nl-NL" dirty="0" smtClean="0"/>
              <a:t>Oostenrijk-Hongarije aan Servië</a:t>
            </a:r>
          </a:p>
          <a:p>
            <a:r>
              <a:rPr lang="nl-NL" dirty="0" smtClean="0"/>
              <a:t>Rusland aan Oostenrijk-Hongarije</a:t>
            </a:r>
          </a:p>
          <a:p>
            <a:r>
              <a:rPr lang="nl-NL" dirty="0" smtClean="0"/>
              <a:t>Duitsland een Rusland</a:t>
            </a:r>
          </a:p>
          <a:p>
            <a:r>
              <a:rPr lang="nl-NL" dirty="0" smtClean="0"/>
              <a:t>Frankrijk en Engeland aan Duitsland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894" y="1839838"/>
            <a:ext cx="3933702" cy="396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87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Kenmerken van de Grote Oorlog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 fontScale="70000" lnSpcReduction="20000"/>
          </a:bodyPr>
          <a:lstStyle/>
          <a:p>
            <a:r>
              <a:rPr lang="nl-NL" dirty="0" smtClean="0"/>
              <a:t>Loopgravenoorlog</a:t>
            </a:r>
          </a:p>
          <a:p>
            <a:r>
              <a:rPr lang="nl-NL" dirty="0" smtClean="0"/>
              <a:t>Nieuwe wapens:</a:t>
            </a:r>
          </a:p>
          <a:p>
            <a:r>
              <a:rPr lang="nl-NL" dirty="0" smtClean="0"/>
              <a:t>Mitrailleur</a:t>
            </a:r>
          </a:p>
          <a:p>
            <a:r>
              <a:rPr lang="nl-NL" dirty="0" smtClean="0"/>
              <a:t>tank</a:t>
            </a:r>
          </a:p>
          <a:p>
            <a:r>
              <a:rPr lang="nl-NL" dirty="0" smtClean="0"/>
              <a:t>Gifgas</a:t>
            </a:r>
          </a:p>
          <a:p>
            <a:r>
              <a:rPr lang="nl-NL" dirty="0" smtClean="0"/>
              <a:t>Vliegtuig / </a:t>
            </a:r>
            <a:r>
              <a:rPr lang="nl-NL" dirty="0" err="1" smtClean="0"/>
              <a:t>Zeplin</a:t>
            </a:r>
            <a:endParaRPr lang="nl-NL" dirty="0" smtClean="0"/>
          </a:p>
          <a:p>
            <a:r>
              <a:rPr lang="nl-NL" dirty="0" smtClean="0"/>
              <a:t>Vlammenwerper</a:t>
            </a:r>
          </a:p>
          <a:p>
            <a:r>
              <a:rPr lang="nl-NL" dirty="0" smtClean="0"/>
              <a:t>Onderzeeërs</a:t>
            </a:r>
          </a:p>
          <a:p>
            <a:r>
              <a:rPr lang="nl-NL" dirty="0" smtClean="0"/>
              <a:t>Grote verwoestingen</a:t>
            </a:r>
          </a:p>
          <a:p>
            <a:r>
              <a:rPr lang="nl-NL" dirty="0" smtClean="0"/>
              <a:t>Veel doden: 19 miljoen</a:t>
            </a:r>
          </a:p>
          <a:p>
            <a:r>
              <a:rPr lang="nl-NL" dirty="0" smtClean="0"/>
              <a:t>Vrouwen nemen </a:t>
            </a:r>
            <a:r>
              <a:rPr lang="nl-NL" dirty="0" err="1" smtClean="0"/>
              <a:t>mannenwewerk</a:t>
            </a:r>
            <a:r>
              <a:rPr lang="nl-NL" dirty="0" smtClean="0"/>
              <a:t> over &gt; emancipatie!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1279" y="1700808"/>
            <a:ext cx="485549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56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Belangrijk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412776"/>
            <a:ext cx="3960440" cy="2725763"/>
          </a:xfrm>
        </p:spPr>
        <p:txBody>
          <a:bodyPr>
            <a:normAutofit fontScale="62500" lnSpcReduction="20000"/>
          </a:bodyPr>
          <a:lstStyle/>
          <a:p>
            <a:r>
              <a:rPr lang="nl-NL" dirty="0" smtClean="0"/>
              <a:t>Von </a:t>
            </a:r>
            <a:r>
              <a:rPr lang="nl-NL" dirty="0" err="1" smtClean="0"/>
              <a:t>Schlieffenplan</a:t>
            </a:r>
            <a:endParaRPr lang="nl-NL" dirty="0" smtClean="0"/>
          </a:p>
          <a:p>
            <a:r>
              <a:rPr lang="nl-NL" dirty="0" err="1"/>
              <a:t>T</a:t>
            </a:r>
            <a:r>
              <a:rPr lang="nl-NL" dirty="0" err="1" smtClean="0"/>
              <a:t>weefrontenoorlog</a:t>
            </a:r>
            <a:r>
              <a:rPr lang="nl-NL" dirty="0" smtClean="0"/>
              <a:t> niet gewenst</a:t>
            </a:r>
          </a:p>
          <a:p>
            <a:r>
              <a:rPr lang="nl-NL" dirty="0" smtClean="0"/>
              <a:t>Nederland neutraal</a:t>
            </a:r>
          </a:p>
          <a:p>
            <a:r>
              <a:rPr lang="nl-NL" dirty="0" smtClean="0"/>
              <a:t>Handel komt tot stilstand</a:t>
            </a:r>
          </a:p>
          <a:p>
            <a:r>
              <a:rPr lang="nl-NL" dirty="0" smtClean="0"/>
              <a:t>Rusland stopt in 1917: vrede van Brest-</a:t>
            </a:r>
            <a:r>
              <a:rPr lang="nl-NL" dirty="0" err="1" smtClean="0"/>
              <a:t>Litovsk</a:t>
            </a:r>
            <a:endParaRPr lang="nl-NL" dirty="0" smtClean="0"/>
          </a:p>
          <a:p>
            <a:r>
              <a:rPr lang="nl-NL" dirty="0" smtClean="0"/>
              <a:t>Amerika gaat meedoen in 1917 na aanvallen op schepen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40968"/>
            <a:ext cx="523875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5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Nederland tijdens de eerste wereldoorlog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772816"/>
            <a:ext cx="3960440" cy="4176464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/>
              <a:t>Nederland is neutraal</a:t>
            </a:r>
          </a:p>
          <a:p>
            <a:r>
              <a:rPr lang="nl-NL" dirty="0" smtClean="0"/>
              <a:t>Mobilisatie</a:t>
            </a:r>
          </a:p>
          <a:p>
            <a:r>
              <a:rPr lang="nl-NL" dirty="0" smtClean="0"/>
              <a:t>Handel komt tot stilstand</a:t>
            </a:r>
          </a:p>
          <a:p>
            <a:r>
              <a:rPr lang="nl-NL" dirty="0" smtClean="0"/>
              <a:t>Voedsel op de bon</a:t>
            </a:r>
          </a:p>
          <a:p>
            <a:r>
              <a:rPr lang="nl-NL" dirty="0" smtClean="0"/>
              <a:t>Belgische vluchtelingen</a:t>
            </a:r>
          </a:p>
          <a:p>
            <a:r>
              <a:rPr lang="nl-NL" dirty="0" smtClean="0"/>
              <a:t>Grens met ‘elektrisch hek’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4824"/>
            <a:ext cx="3261242" cy="44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19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436</Words>
  <Application>Microsoft Office PowerPoint</Application>
  <PresentationFormat>Diavoorstelling (4:3)</PresentationFormat>
  <Paragraphs>88</Paragraphs>
  <Slides>17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18" baseType="lpstr">
      <vt:lpstr>Kantoorthema</vt:lpstr>
      <vt:lpstr>De Grote Oorlog 1914 -1919 </vt:lpstr>
      <vt:lpstr>Oorzaken 1e Wereldoorlog</vt:lpstr>
      <vt:lpstr>Bondgenootschappen</vt:lpstr>
      <vt:lpstr>PowerPoint-presentatie</vt:lpstr>
      <vt:lpstr>Aanleiding 1e Wereldoorlog</vt:lpstr>
      <vt:lpstr>Gevolgen van de moordaanslag</vt:lpstr>
      <vt:lpstr>Kenmerken van de Grote Oorlog</vt:lpstr>
      <vt:lpstr>Belangrijk</vt:lpstr>
      <vt:lpstr>Nederland tijdens de eerste wereldoorlog</vt:lpstr>
      <vt:lpstr>Rusland stapt eruit</vt:lpstr>
      <vt:lpstr>Russische Revolutie 1917</vt:lpstr>
      <vt:lpstr>Russische Revolutie 1917</vt:lpstr>
      <vt:lpstr>Russische Revolutie 1917</vt:lpstr>
      <vt:lpstr>Sovjet-Unie </vt:lpstr>
      <vt:lpstr>Vrede van Versailles  </vt:lpstr>
      <vt:lpstr>Vrede van Versailles  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Grote Oorlog 1914 -1919</dc:title>
  <dc:creator>PC-30123</dc:creator>
  <cp:lastModifiedBy>PC-30123</cp:lastModifiedBy>
  <cp:revision>9</cp:revision>
  <dcterms:created xsi:type="dcterms:W3CDTF">2013-05-15T14:56:23Z</dcterms:created>
  <dcterms:modified xsi:type="dcterms:W3CDTF">2013-05-15T17:39:20Z</dcterms:modified>
</cp:coreProperties>
</file>