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64" r:id="rId6"/>
    <p:sldId id="259" r:id="rId7"/>
    <p:sldId id="261" r:id="rId8"/>
    <p:sldId id="266" r:id="rId9"/>
    <p:sldId id="260" r:id="rId10"/>
    <p:sldId id="262" r:id="rId11"/>
    <p:sldId id="263" r:id="rId12"/>
    <p:sldId id="267" r:id="rId13"/>
    <p:sldId id="268" r:id="rId14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71" d="100"/>
          <a:sy n="171" d="100"/>
        </p:scale>
        <p:origin x="-146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FFF8-E8E9-3A44-9BBE-9F56D013FD4E}" type="datetimeFigureOut">
              <a:rPr lang="nl-NL" smtClean="0"/>
              <a:t>27-08-15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C940-179C-6C4F-B6B2-9F482DA852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3362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FFF8-E8E9-3A44-9BBE-9F56D013FD4E}" type="datetimeFigureOut">
              <a:rPr lang="nl-NL" smtClean="0"/>
              <a:t>27-08-15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C940-179C-6C4F-B6B2-9F482DA852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848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FFF8-E8E9-3A44-9BBE-9F56D013FD4E}" type="datetimeFigureOut">
              <a:rPr lang="nl-NL" smtClean="0"/>
              <a:t>27-08-15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C940-179C-6C4F-B6B2-9F482DA852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4402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FFF8-E8E9-3A44-9BBE-9F56D013FD4E}" type="datetimeFigureOut">
              <a:rPr lang="nl-NL" smtClean="0"/>
              <a:t>27-08-15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C940-179C-6C4F-B6B2-9F482DA852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0252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FFF8-E8E9-3A44-9BBE-9F56D013FD4E}" type="datetimeFigureOut">
              <a:rPr lang="nl-NL" smtClean="0"/>
              <a:t>27-08-15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C940-179C-6C4F-B6B2-9F482DA852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7865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FFF8-E8E9-3A44-9BBE-9F56D013FD4E}" type="datetimeFigureOut">
              <a:rPr lang="nl-NL" smtClean="0"/>
              <a:t>27-08-15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C940-179C-6C4F-B6B2-9F482DA852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6947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FFF8-E8E9-3A44-9BBE-9F56D013FD4E}" type="datetimeFigureOut">
              <a:rPr lang="nl-NL" smtClean="0"/>
              <a:t>27-08-15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C940-179C-6C4F-B6B2-9F482DA852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0330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FFF8-E8E9-3A44-9BBE-9F56D013FD4E}" type="datetimeFigureOut">
              <a:rPr lang="nl-NL" smtClean="0"/>
              <a:t>27-08-15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C940-179C-6C4F-B6B2-9F482DA852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6211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FFF8-E8E9-3A44-9BBE-9F56D013FD4E}" type="datetimeFigureOut">
              <a:rPr lang="nl-NL" smtClean="0"/>
              <a:t>27-08-15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C940-179C-6C4F-B6B2-9F482DA852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236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FFF8-E8E9-3A44-9BBE-9F56D013FD4E}" type="datetimeFigureOut">
              <a:rPr lang="nl-NL" smtClean="0"/>
              <a:t>27-08-15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C940-179C-6C4F-B6B2-9F482DA852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8089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FFF8-E8E9-3A44-9BBE-9F56D013FD4E}" type="datetimeFigureOut">
              <a:rPr lang="nl-NL" smtClean="0"/>
              <a:t>27-08-15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C940-179C-6C4F-B6B2-9F482DA852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1910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4FFF8-E8E9-3A44-9BBE-9F56D013FD4E}" type="datetimeFigureOut">
              <a:rPr lang="nl-NL" smtClean="0"/>
              <a:t>27-08-15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FC940-179C-6C4F-B6B2-9F482DA852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428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40859"/>
            <a:ext cx="7772400" cy="2159592"/>
          </a:xfrm>
        </p:spPr>
        <p:txBody>
          <a:bodyPr>
            <a:normAutofit/>
          </a:bodyPr>
          <a:lstStyle/>
          <a:p>
            <a:r>
              <a:rPr lang="nl-NL" dirty="0" smtClean="0"/>
              <a:t>Van gewesten </a:t>
            </a:r>
            <a:br>
              <a:rPr lang="nl-NL" dirty="0" smtClean="0"/>
            </a:br>
            <a:r>
              <a:rPr lang="nl-NL" dirty="0" smtClean="0"/>
              <a:t>naar </a:t>
            </a:r>
            <a:br>
              <a:rPr lang="nl-NL" dirty="0" smtClean="0"/>
            </a:br>
            <a:r>
              <a:rPr lang="nl-NL" dirty="0" smtClean="0"/>
              <a:t>eenheidsstaat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0405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De Nederlandse Opstand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417587" cy="4525963"/>
          </a:xfrm>
        </p:spPr>
        <p:txBody>
          <a:bodyPr/>
          <a:lstStyle/>
          <a:p>
            <a:r>
              <a:rPr lang="nl-NL" dirty="0" smtClean="0"/>
              <a:t>Steden, gewesten en regenten verzetten zich tegen de inperking van hun </a:t>
            </a:r>
            <a:r>
              <a:rPr lang="nl-NL" dirty="0" smtClean="0">
                <a:solidFill>
                  <a:srgbClr val="FF0000"/>
                </a:solidFill>
              </a:rPr>
              <a:t>privileges</a:t>
            </a:r>
          </a:p>
          <a:p>
            <a:r>
              <a:rPr lang="nl-NL" dirty="0" smtClean="0"/>
              <a:t>Adel en regenten willen ook vrijheid van </a:t>
            </a:r>
            <a:r>
              <a:rPr lang="nl-NL" dirty="0" smtClean="0">
                <a:solidFill>
                  <a:srgbClr val="FF0000"/>
                </a:solidFill>
              </a:rPr>
              <a:t>godsdienst </a:t>
            </a:r>
            <a:r>
              <a:rPr lang="nl-NL" dirty="0" smtClean="0"/>
              <a:t>(Calvinisme)</a:t>
            </a:r>
          </a:p>
          <a:p>
            <a:r>
              <a:rPr lang="nl-NL" dirty="0" smtClean="0"/>
              <a:t>Adel en regenten verzetten zich tegen de hogere </a:t>
            </a:r>
            <a:r>
              <a:rPr lang="nl-NL" dirty="0" smtClean="0">
                <a:solidFill>
                  <a:srgbClr val="FF0000"/>
                </a:solidFill>
              </a:rPr>
              <a:t>belastingen</a:t>
            </a:r>
          </a:p>
          <a:p>
            <a:r>
              <a:rPr lang="nl-NL" dirty="0" smtClean="0"/>
              <a:t>Willem van Oranje leidt de Opstand vanaf 1568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886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Belangrijke statements 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7691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Unie van Utrecht </a:t>
            </a:r>
            <a:r>
              <a:rPr lang="nl-NL" dirty="0" smtClean="0"/>
              <a:t>(1579)</a:t>
            </a:r>
            <a:br>
              <a:rPr lang="nl-NL" dirty="0" smtClean="0"/>
            </a:br>
            <a:r>
              <a:rPr lang="nl-NL" dirty="0" smtClean="0"/>
              <a:t>- de overheid mag haar onderdanen niet </a:t>
            </a:r>
            <a:br>
              <a:rPr lang="nl-NL" dirty="0" smtClean="0"/>
            </a:br>
            <a:r>
              <a:rPr lang="nl-NL" dirty="0" smtClean="0"/>
              <a:t>  dwingen een bepaald geloof te belijden ;</a:t>
            </a:r>
            <a:br>
              <a:rPr lang="nl-NL" dirty="0" smtClean="0"/>
            </a:br>
            <a:r>
              <a:rPr lang="nl-NL" dirty="0" smtClean="0"/>
              <a:t>  er is gewetensvrijheid</a:t>
            </a:r>
            <a:br>
              <a:rPr lang="nl-NL" dirty="0" smtClean="0"/>
            </a:br>
            <a:r>
              <a:rPr lang="nl-NL" dirty="0" smtClean="0"/>
              <a:t>- let op: niet alle godsdiensten hadden gelijke </a:t>
            </a:r>
            <a:br>
              <a:rPr lang="nl-NL" dirty="0" smtClean="0"/>
            </a:br>
            <a:r>
              <a:rPr lang="nl-NL" dirty="0" smtClean="0"/>
              <a:t>  rechten &gt; het katholicisme mochten hun </a:t>
            </a:r>
            <a:br>
              <a:rPr lang="nl-NL" dirty="0" smtClean="0"/>
            </a:br>
            <a:r>
              <a:rPr lang="nl-NL" dirty="0" smtClean="0"/>
              <a:t>  geloof belijden maar  hun kerk was verboden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Plakkaat van </a:t>
            </a:r>
            <a:r>
              <a:rPr lang="nl-NL" dirty="0" err="1" smtClean="0">
                <a:solidFill>
                  <a:srgbClr val="FF0000"/>
                </a:solidFill>
              </a:rPr>
              <a:t>Verlatinge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smtClean="0"/>
              <a:t>(1581) </a:t>
            </a:r>
            <a:br>
              <a:rPr lang="nl-NL" dirty="0" smtClean="0"/>
            </a:br>
            <a:r>
              <a:rPr lang="nl-NL" dirty="0" smtClean="0"/>
              <a:t>- de Staten Generaal zweren Filips II af: </a:t>
            </a:r>
            <a:br>
              <a:rPr lang="nl-NL" dirty="0" smtClean="0"/>
            </a:br>
            <a:r>
              <a:rPr lang="nl-NL" dirty="0" smtClean="0"/>
              <a:t>  zij verlaten het Habsburgse rijk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4395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16" y="155969"/>
            <a:ext cx="2980124" cy="397349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824" y="163396"/>
            <a:ext cx="5525404" cy="431514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038" y="3574208"/>
            <a:ext cx="2148505" cy="321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79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5077" y="274638"/>
            <a:ext cx="8622281" cy="114300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Republiek </a:t>
            </a:r>
            <a:r>
              <a:rPr lang="nl-NL" dirty="0" err="1" smtClean="0">
                <a:solidFill>
                  <a:srgbClr val="FF0000"/>
                </a:solidFill>
              </a:rPr>
              <a:t>temidden</a:t>
            </a:r>
            <a:r>
              <a:rPr lang="nl-NL" dirty="0" smtClean="0">
                <a:solidFill>
                  <a:srgbClr val="FF0000"/>
                </a:solidFill>
              </a:rPr>
              <a:t> van koninkrijken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 de 17</a:t>
            </a:r>
            <a:r>
              <a:rPr lang="nl-NL" baseline="30000" dirty="0" smtClean="0"/>
              <a:t>e</a:t>
            </a:r>
            <a:r>
              <a:rPr lang="nl-NL" dirty="0" smtClean="0"/>
              <a:t> en 18</a:t>
            </a:r>
            <a:r>
              <a:rPr lang="nl-NL" baseline="30000" dirty="0" smtClean="0"/>
              <a:t>e</a:t>
            </a:r>
            <a:r>
              <a:rPr lang="nl-NL" dirty="0" smtClean="0"/>
              <a:t> eeuw was Nederland een van de weinige republieken in Europa</a:t>
            </a:r>
          </a:p>
          <a:p>
            <a:r>
              <a:rPr lang="nl-NL" dirty="0" smtClean="0"/>
              <a:t>In andere landen regeerden vorsten / koningen met vaste hand &gt; absolutisme</a:t>
            </a:r>
          </a:p>
          <a:p>
            <a:r>
              <a:rPr lang="nl-NL" dirty="0" smtClean="0"/>
              <a:t>In de Republiek heerste tolerantie wat goed was voor het economisch en wetenschappelijk klimaat.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0234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Drie mijlpalen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 ontstaan van de onafhankelijke Republiek der (zeven) Verenigde Nederlanden 1568-1648</a:t>
            </a:r>
          </a:p>
          <a:p>
            <a:r>
              <a:rPr lang="nl-NL" dirty="0" smtClean="0"/>
              <a:t>Nederland als constitutionele monarchie in 1813</a:t>
            </a:r>
          </a:p>
          <a:p>
            <a:r>
              <a:rPr lang="nl-NL" dirty="0" smtClean="0"/>
              <a:t>Nederland als parlementaire democratie na 1848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9575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Nederlandse gewesten </a:t>
            </a:r>
            <a:br>
              <a:rPr lang="nl-NL" dirty="0" smtClean="0">
                <a:solidFill>
                  <a:srgbClr val="FF0000"/>
                </a:solidFill>
              </a:rPr>
            </a:br>
            <a:r>
              <a:rPr lang="nl-NL" dirty="0" smtClean="0">
                <a:solidFill>
                  <a:srgbClr val="FF0000"/>
                </a:solidFill>
              </a:rPr>
              <a:t>voor het eerst onder </a:t>
            </a:r>
            <a:r>
              <a:rPr lang="nl-NL" dirty="0" smtClean="0">
                <a:solidFill>
                  <a:srgbClr val="FF0000"/>
                </a:solidFill>
              </a:rPr>
              <a:t>één bestuur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37867"/>
            <a:ext cx="8229600" cy="4525963"/>
          </a:xfrm>
        </p:spPr>
        <p:txBody>
          <a:bodyPr/>
          <a:lstStyle/>
          <a:p>
            <a:r>
              <a:rPr lang="nl-NL" dirty="0" smtClean="0"/>
              <a:t>1428: de Nederlanden (= 17 zelfstandige gewesten in het huidige Nederland en Belgi</a:t>
            </a:r>
            <a:r>
              <a:rPr lang="nl-NL" dirty="0" smtClean="0"/>
              <a:t>ë) komen in handen van de hertog van Bourgondië</a:t>
            </a:r>
            <a:r>
              <a:rPr lang="nl-NL" dirty="0" smtClean="0"/>
              <a:t> </a:t>
            </a:r>
          </a:p>
          <a:p>
            <a:r>
              <a:rPr lang="nl-NL" dirty="0" smtClean="0"/>
              <a:t>Het is de tijd dat staten ontstaan, bestuurd door vorsten die steun krijgen van steden = </a:t>
            </a:r>
            <a:br>
              <a:rPr lang="nl-NL" dirty="0" smtClean="0"/>
            </a:br>
            <a:r>
              <a:rPr lang="nl-NL" dirty="0" smtClean="0"/>
              <a:t>de tijd van Steden en Staten (1000-1500)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9458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869" y="0"/>
            <a:ext cx="5171946" cy="6858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37650" y="6067943"/>
            <a:ext cx="40474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Het Bourgondische Rijk 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609081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88900"/>
            <a:ext cx="5689600" cy="668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52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Voor wat, hoort wat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9961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De vorst krijgt steun van de stedelijke burgerij die op hun beurt privileges krijgen</a:t>
            </a:r>
            <a:br>
              <a:rPr lang="nl-NL" dirty="0" smtClean="0"/>
            </a:br>
            <a:r>
              <a:rPr lang="nl-NL" dirty="0" smtClean="0"/>
              <a:t>zoals stadsrechten en het recht om recht te spreken. </a:t>
            </a:r>
          </a:p>
          <a:p>
            <a:r>
              <a:rPr lang="nl-NL" dirty="0" smtClean="0"/>
              <a:t>De gewesten behouden zelfstandigheid van bestuur (</a:t>
            </a:r>
            <a:r>
              <a:rPr lang="nl-NL" i="1" dirty="0" smtClean="0"/>
              <a:t>Staten</a:t>
            </a:r>
            <a:r>
              <a:rPr lang="nl-NL" dirty="0" smtClean="0"/>
              <a:t> van Holland, Zeeland, Utrecht etc.) maar gezamenlijke afspraken werden gemaakt in de </a:t>
            </a:r>
            <a:r>
              <a:rPr lang="nl-NL" i="1" dirty="0" smtClean="0"/>
              <a:t>Staten Generaal.</a:t>
            </a:r>
          </a:p>
          <a:p>
            <a:r>
              <a:rPr lang="nl-NL" dirty="0" smtClean="0"/>
              <a:t>Hierin vertegenwoordigd: </a:t>
            </a:r>
            <a:r>
              <a:rPr lang="nl-NL" dirty="0"/>
              <a:t>g</a:t>
            </a:r>
            <a:r>
              <a:rPr lang="nl-NL" dirty="0" smtClean="0"/>
              <a:t>eestelijkheid, adel en burgerij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2974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Wie is wie? 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1138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Eerste Bourgondische vorst die de 17 Nederlanden onder zich heeft is </a:t>
            </a:r>
            <a:br>
              <a:rPr lang="nl-NL" dirty="0" smtClean="0"/>
            </a:br>
            <a:r>
              <a:rPr lang="nl-NL" dirty="0" smtClean="0"/>
              <a:t>Filips van Bourgondi</a:t>
            </a:r>
            <a:r>
              <a:rPr lang="nl-NL" dirty="0" smtClean="0"/>
              <a:t>ë (Filips de Goede)</a:t>
            </a:r>
          </a:p>
          <a:p>
            <a:r>
              <a:rPr lang="nl-NL" dirty="0" smtClean="0"/>
              <a:t>Daarna: Karel de Stoute en Maria van Bourgondië</a:t>
            </a:r>
          </a:p>
          <a:p>
            <a:r>
              <a:rPr lang="nl-NL" dirty="0" smtClean="0"/>
              <a:t>Maria trouwt met Maximiliaan van </a:t>
            </a:r>
            <a:r>
              <a:rPr lang="nl-NL" dirty="0" err="1" smtClean="0"/>
              <a:t>Habsburg</a:t>
            </a:r>
            <a:r>
              <a:rPr lang="nl-NL" dirty="0" smtClean="0"/>
              <a:t> waardoor het Bourgondische Rijk, het Habsburgse Rijk wordt later o.l.v. Karel V en Filips II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4832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62" y="362416"/>
            <a:ext cx="2352853" cy="336121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035" y="2197365"/>
            <a:ext cx="2026561" cy="305253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511" y="3595258"/>
            <a:ext cx="2260580" cy="289354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9912" y="207699"/>
            <a:ext cx="2169746" cy="265916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3797" y="1886484"/>
            <a:ext cx="2045268" cy="244434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9067" y="3535841"/>
            <a:ext cx="1588880" cy="316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64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Overal dezelfde regels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(Bourgondische) vorsten voerden in hun hele gebied dezelfde regels in.</a:t>
            </a:r>
          </a:p>
          <a:p>
            <a:r>
              <a:rPr lang="nl-NL" dirty="0" smtClean="0"/>
              <a:t>In de 16</a:t>
            </a:r>
            <a:r>
              <a:rPr lang="nl-NL" baseline="30000" dirty="0" smtClean="0"/>
              <a:t>e</a:t>
            </a:r>
            <a:r>
              <a:rPr lang="nl-NL" dirty="0" smtClean="0"/>
              <a:t> eeuw wilden de vorsten (Karen V en Filips II) meer macht en de rechten van de steden en gewesten beperken.</a:t>
            </a:r>
          </a:p>
          <a:p>
            <a:r>
              <a:rPr lang="nl-NL" dirty="0" smtClean="0"/>
              <a:t>Gevolg: onvrede en opstand </a:t>
            </a:r>
            <a:r>
              <a:rPr lang="nl-NL" i="1" dirty="0" smtClean="0"/>
              <a:t>&gt; Nederlandse Opstand of 80-jarige oorlog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2586869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265</Words>
  <Application>Microsoft Macintosh PowerPoint</Application>
  <PresentationFormat>Diavoorstelling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Office-thema</vt:lpstr>
      <vt:lpstr>Van gewesten  naar  eenheidsstaat</vt:lpstr>
      <vt:lpstr>Drie mijlpalen</vt:lpstr>
      <vt:lpstr>Nederlandse gewesten  voor het eerst onder één bestuur</vt:lpstr>
      <vt:lpstr>PowerPoint-presentatie</vt:lpstr>
      <vt:lpstr>PowerPoint-presentatie</vt:lpstr>
      <vt:lpstr>Voor wat, hoort wat</vt:lpstr>
      <vt:lpstr>Wie is wie? </vt:lpstr>
      <vt:lpstr>PowerPoint-presentatie</vt:lpstr>
      <vt:lpstr>Overal dezelfde regels</vt:lpstr>
      <vt:lpstr>De Nederlandse Opstand</vt:lpstr>
      <vt:lpstr>Belangrijke statements </vt:lpstr>
      <vt:lpstr>PowerPoint-presentatie</vt:lpstr>
      <vt:lpstr>Republiek temidden van koninkrijken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 gewesten naat </dc:title>
  <dc:creator>John van Zuijlen</dc:creator>
  <cp:lastModifiedBy>John van Zuijlen</cp:lastModifiedBy>
  <cp:revision>8</cp:revision>
  <dcterms:created xsi:type="dcterms:W3CDTF">2015-08-27T18:35:32Z</dcterms:created>
  <dcterms:modified xsi:type="dcterms:W3CDTF">2015-08-27T19:49:11Z</dcterms:modified>
</cp:coreProperties>
</file>