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3" r:id="rId3"/>
    <p:sldId id="274" r:id="rId4"/>
    <p:sldId id="275" r:id="rId5"/>
    <p:sldId id="276" r:id="rId6"/>
    <p:sldId id="277" r:id="rId7"/>
    <p:sldId id="257" r:id="rId8"/>
    <p:sldId id="262" r:id="rId9"/>
    <p:sldId id="260" r:id="rId10"/>
    <p:sldId id="261" r:id="rId11"/>
    <p:sldId id="263" r:id="rId12"/>
    <p:sldId id="280" r:id="rId13"/>
    <p:sldId id="281" r:id="rId14"/>
    <p:sldId id="286" r:id="rId15"/>
    <p:sldId id="259" r:id="rId16"/>
    <p:sldId id="282" r:id="rId17"/>
    <p:sldId id="283" r:id="rId18"/>
    <p:sldId id="284" r:id="rId19"/>
    <p:sldId id="285" r:id="rId20"/>
    <p:sldId id="265" r:id="rId21"/>
    <p:sldId id="266" r:id="rId22"/>
    <p:sldId id="278" r:id="rId23"/>
    <p:sldId id="264" r:id="rId24"/>
    <p:sldId id="279" r:id="rId25"/>
    <p:sldId id="270" r:id="rId2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 autoAdjust="0"/>
    <p:restoredTop sz="94691" autoAdjust="0"/>
  </p:normalViewPr>
  <p:slideViewPr>
    <p:cSldViewPr>
      <p:cViewPr varScale="1">
        <p:scale>
          <a:sx n="157" d="100"/>
          <a:sy n="157" d="100"/>
        </p:scale>
        <p:origin x="-15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A5C2-A1FF-4916-9179-5321201A9435}" type="datetimeFigureOut">
              <a:rPr lang="nl-NL" smtClean="0"/>
              <a:t>10-09-15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1CCD-06B2-4405-959C-8551C46B65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8296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A5C2-A1FF-4916-9179-5321201A9435}" type="datetimeFigureOut">
              <a:rPr lang="nl-NL" smtClean="0"/>
              <a:t>10-09-15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1CCD-06B2-4405-959C-8551C46B65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94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A5C2-A1FF-4916-9179-5321201A9435}" type="datetimeFigureOut">
              <a:rPr lang="nl-NL" smtClean="0"/>
              <a:t>10-09-15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1CCD-06B2-4405-959C-8551C46B65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0224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A5C2-A1FF-4916-9179-5321201A9435}" type="datetimeFigureOut">
              <a:rPr lang="nl-NL" smtClean="0"/>
              <a:t>10-09-15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1CCD-06B2-4405-959C-8551C46B65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0082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A5C2-A1FF-4916-9179-5321201A9435}" type="datetimeFigureOut">
              <a:rPr lang="nl-NL" smtClean="0"/>
              <a:t>10-09-15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1CCD-06B2-4405-959C-8551C46B65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311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A5C2-A1FF-4916-9179-5321201A9435}" type="datetimeFigureOut">
              <a:rPr lang="nl-NL" smtClean="0"/>
              <a:t>10-09-15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1CCD-06B2-4405-959C-8551C46B65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4545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A5C2-A1FF-4916-9179-5321201A9435}" type="datetimeFigureOut">
              <a:rPr lang="nl-NL" smtClean="0"/>
              <a:t>10-09-15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1CCD-06B2-4405-959C-8551C46B65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0061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A5C2-A1FF-4916-9179-5321201A9435}" type="datetimeFigureOut">
              <a:rPr lang="nl-NL" smtClean="0"/>
              <a:t>10-09-15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1CCD-06B2-4405-959C-8551C46B65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99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A5C2-A1FF-4916-9179-5321201A9435}" type="datetimeFigureOut">
              <a:rPr lang="nl-NL" smtClean="0"/>
              <a:t>10-09-15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1CCD-06B2-4405-959C-8551C46B65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871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A5C2-A1FF-4916-9179-5321201A9435}" type="datetimeFigureOut">
              <a:rPr lang="nl-NL" smtClean="0"/>
              <a:t>10-09-15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1CCD-06B2-4405-959C-8551C46B65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629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A5C2-A1FF-4916-9179-5321201A9435}" type="datetimeFigureOut">
              <a:rPr lang="nl-NL" smtClean="0"/>
              <a:t>10-09-15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1CCD-06B2-4405-959C-8551C46B65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3269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9A5C2-A1FF-4916-9179-5321201A9435}" type="datetimeFigureOut">
              <a:rPr lang="nl-NL" smtClean="0"/>
              <a:t>10-09-15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11CCD-06B2-4405-959C-8551C46B65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91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microsoft.com/office/2007/relationships/media" Target="../media/media4.mp4"/><Relationship Id="rId8" Type="http://schemas.openxmlformats.org/officeDocument/2006/relationships/video" Target="../media/media4.mp4"/><Relationship Id="rId9" Type="http://schemas.microsoft.com/office/2007/relationships/media" Target="../media/media5.mp4"/><Relationship Id="rId10" Type="http://schemas.openxmlformats.org/officeDocument/2006/relationships/video" Target="../media/media5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Politieke stromingen in de negentiende eeuw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4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romosign.nl/img/product/41_PromosignHeaders_Page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31504"/>
            <a:ext cx="81405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48680"/>
            <a:ext cx="3347864" cy="236341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0526">
            <a:off x="5932114" y="288125"/>
            <a:ext cx="2741939" cy="208823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149080"/>
            <a:ext cx="3079289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neon.pictura-hosting.nl/sfa/sfa_mrx_bld/thumbs/500x500/upload/upload_415/SFA0040006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33908"/>
            <a:ext cx="5832648" cy="43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dub.uu.nl/sites/default/files/users/968/images/Spandoek-De-Uitho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4868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resolver.kb.nl/resolve?urn=urn:gvn:MHM01:F954396&amp;role=image&amp;size=larg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1862">
            <a:off x="2546817" y="2800949"/>
            <a:ext cx="5676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resolver.kb.nl/resolve?urn=urn:gvn:NFA06:RDH-493-17&amp;role=image&amp;size=varia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7444">
            <a:off x="900007" y="1710935"/>
            <a:ext cx="6366094" cy="446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devrije.nl/archives/1meiNijmegen2010B669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580">
            <a:off x="1067247" y="1359805"/>
            <a:ext cx="6336704" cy="423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52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Ontstaan van socialisme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4890" y="198884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Socialisme ontstaat begin 19</a:t>
            </a:r>
            <a:r>
              <a:rPr lang="nl-NL" baseline="30000" dirty="0" smtClean="0"/>
              <a:t>e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 smtClean="0"/>
              <a:t>eeuw en breekt door onder</a:t>
            </a:r>
            <a:br>
              <a:rPr lang="nl-NL" dirty="0" smtClean="0"/>
            </a:br>
            <a:r>
              <a:rPr lang="nl-NL" dirty="0" smtClean="0"/>
              <a:t>invloed van de ideeën van </a:t>
            </a:r>
            <a:br>
              <a:rPr lang="nl-NL" dirty="0" smtClean="0"/>
            </a:br>
            <a:r>
              <a:rPr lang="nl-NL" dirty="0" smtClean="0"/>
              <a:t>Karl Marx. </a:t>
            </a:r>
          </a:p>
          <a:p>
            <a:r>
              <a:rPr lang="nl-NL" dirty="0" smtClean="0"/>
              <a:t>1847 Het Communistisch Manifest </a:t>
            </a:r>
          </a:p>
          <a:p>
            <a:r>
              <a:rPr lang="nl-NL" dirty="0" smtClean="0"/>
              <a:t>Motto: Proletariërs </a:t>
            </a:r>
            <a:r>
              <a:rPr lang="nl-NL" dirty="0"/>
              <a:t>aller landen, verenigt U! </a:t>
            </a:r>
            <a:endParaRPr lang="nl-NL" dirty="0" smtClean="0"/>
          </a:p>
          <a:p>
            <a:r>
              <a:rPr lang="nl-NL" dirty="0"/>
              <a:t>D</a:t>
            </a:r>
            <a:r>
              <a:rPr lang="nl-NL" dirty="0" smtClean="0"/>
              <a:t>e </a:t>
            </a:r>
            <a:r>
              <a:rPr lang="nl-NL" dirty="0"/>
              <a:t>beroemde beginregel </a:t>
            </a:r>
            <a:r>
              <a:rPr lang="nl-NL" dirty="0" smtClean="0"/>
              <a:t>luidt</a:t>
            </a:r>
            <a:r>
              <a:rPr lang="nl-NL" dirty="0"/>
              <a:t>: "Een spook waart door Europa – het spook van het communisme</a:t>
            </a:r>
            <a:r>
              <a:rPr lang="nl-NL" dirty="0" smtClean="0"/>
              <a:t>."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72128"/>
            <a:ext cx="217402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08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willen socialisten?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/>
          <a:lstStyle/>
          <a:p>
            <a:r>
              <a:rPr lang="nl-NL" dirty="0" smtClean="0"/>
              <a:t>Het socialisme is </a:t>
            </a:r>
            <a:r>
              <a:rPr lang="nl-NL" b="1" dirty="0" smtClean="0"/>
              <a:t>strijdbaar</a:t>
            </a:r>
            <a:r>
              <a:rPr lang="nl-NL" dirty="0" smtClean="0"/>
              <a:t> en </a:t>
            </a:r>
            <a:r>
              <a:rPr lang="nl-NL" b="1" dirty="0" smtClean="0"/>
              <a:t>internationaal</a:t>
            </a:r>
          </a:p>
          <a:p>
            <a:r>
              <a:rPr lang="nl-NL" dirty="0" smtClean="0"/>
              <a:t>Strijd voor verbetering van positie van arbeiders / de arbeidende klasse</a:t>
            </a:r>
          </a:p>
          <a:p>
            <a:r>
              <a:rPr lang="nl-NL" dirty="0" smtClean="0"/>
              <a:t>Dat gaat niet door praten. </a:t>
            </a:r>
            <a:br>
              <a:rPr lang="nl-NL" dirty="0" smtClean="0"/>
            </a:br>
            <a:r>
              <a:rPr lang="nl-NL" dirty="0" smtClean="0"/>
              <a:t>Er moet een revoluties komen om het kapitalisme omver</a:t>
            </a:r>
            <a:br>
              <a:rPr lang="nl-NL" dirty="0" smtClean="0"/>
            </a:br>
            <a:r>
              <a:rPr lang="nl-NL" dirty="0" smtClean="0"/>
              <a:t>te werpen</a:t>
            </a:r>
          </a:p>
          <a:p>
            <a:r>
              <a:rPr lang="nl-NL" b="1" dirty="0" smtClean="0"/>
              <a:t>Kiesrecht</a:t>
            </a:r>
            <a:r>
              <a:rPr lang="nl-NL" dirty="0" smtClean="0"/>
              <a:t> </a:t>
            </a:r>
          </a:p>
          <a:p>
            <a:endParaRPr lang="nl-NL" dirty="0"/>
          </a:p>
        </p:txBody>
      </p:sp>
      <p:pic>
        <p:nvPicPr>
          <p:cNvPr id="2050" name="Picture 2" descr="http://www.populisme.info/POPULISME/E-U_SUPERTAG_files/spoo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21" y="2708920"/>
            <a:ext cx="5286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86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willen socialisten?</a:t>
            </a:r>
            <a:endParaRPr lang="nl-NL" dirty="0"/>
          </a:p>
        </p:txBody>
      </p:sp>
      <p:pic>
        <p:nvPicPr>
          <p:cNvPr id="6" name="Picture 4" descr="http://www.grienlinks.nl/wp-content/uploads/2015/06/8-uren-da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480720" cy="458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populisme.info/POPULISME/E-U_SUPERTAG_files/spoo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048" y="836712"/>
            <a:ext cx="183043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23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Internationale</a:t>
            </a:r>
            <a:endParaRPr lang="nl-NL" dirty="0"/>
          </a:p>
        </p:txBody>
      </p:sp>
      <p:pic>
        <p:nvPicPr>
          <p:cNvPr id="5" name="Nederlan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5535" y="1412776"/>
            <a:ext cx="6432715" cy="4824536"/>
          </a:xfrm>
          <a:prstGeom prst="rect">
            <a:avLst/>
          </a:prstGeom>
        </p:spPr>
      </p:pic>
      <p:pic>
        <p:nvPicPr>
          <p:cNvPr id="6" name="Frans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36295" y="1412776"/>
            <a:ext cx="1248139" cy="936104"/>
          </a:xfrm>
          <a:prstGeom prst="rect">
            <a:avLst/>
          </a:prstGeom>
        </p:spPr>
      </p:pic>
      <p:pic>
        <p:nvPicPr>
          <p:cNvPr id="7" name="Duit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36296" y="2492896"/>
            <a:ext cx="1287917" cy="965938"/>
          </a:xfrm>
          <a:prstGeom prst="rect">
            <a:avLst/>
          </a:prstGeom>
        </p:spPr>
      </p:pic>
      <p:pic>
        <p:nvPicPr>
          <p:cNvPr id="8" name="Hongaars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64288" y="3645024"/>
            <a:ext cx="1728192" cy="1296144"/>
          </a:xfrm>
          <a:prstGeom prst="rect">
            <a:avLst/>
          </a:prstGeom>
        </p:spPr>
      </p:pic>
      <p:pic>
        <p:nvPicPr>
          <p:cNvPr id="9" name="47 talen.mp4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64289" y="5085184"/>
            <a:ext cx="1728192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19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Socialisme in Nederland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Nederlandse socialistische beweging ontstaat rond </a:t>
            </a:r>
            <a:r>
              <a:rPr lang="nl-NL" dirty="0" smtClean="0"/>
              <a:t>1880</a:t>
            </a:r>
          </a:p>
          <a:p>
            <a:r>
              <a:rPr lang="nl-NL" dirty="0" smtClean="0"/>
              <a:t>Domela Nieuwenhuis richt de </a:t>
            </a:r>
            <a:br>
              <a:rPr lang="nl-NL" dirty="0" smtClean="0"/>
            </a:br>
            <a:r>
              <a:rPr lang="nl-NL" b="1" dirty="0" smtClean="0"/>
              <a:t>Sociaal Democratische Bond </a:t>
            </a:r>
            <a:r>
              <a:rPr lang="nl-NL" dirty="0" smtClean="0"/>
              <a:t>op</a:t>
            </a:r>
          </a:p>
          <a:p>
            <a:r>
              <a:rPr lang="nl-NL" dirty="0" smtClean="0"/>
              <a:t>Voor oud-dominee Domela </a:t>
            </a:r>
            <a:br>
              <a:rPr lang="nl-NL" dirty="0" smtClean="0"/>
            </a:br>
            <a:r>
              <a:rPr lang="nl-NL" dirty="0" smtClean="0"/>
              <a:t>Nieuwenhuis is het socialisme </a:t>
            </a:r>
            <a:br>
              <a:rPr lang="nl-NL" dirty="0" smtClean="0"/>
            </a:br>
            <a:r>
              <a:rPr lang="nl-NL" dirty="0" smtClean="0"/>
              <a:t>het nieuwe geloof </a:t>
            </a:r>
          </a:p>
          <a:p>
            <a:r>
              <a:rPr lang="nl-NL" dirty="0" smtClean="0"/>
              <a:t>Hij wil dat er een einde komt </a:t>
            </a:r>
            <a:br>
              <a:rPr lang="nl-NL" dirty="0" smtClean="0"/>
            </a:br>
            <a:r>
              <a:rPr lang="nl-NL" dirty="0" smtClean="0"/>
              <a:t>aan de honger en ellende van de arbeiders 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231" y="2204864"/>
            <a:ext cx="2342217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36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Socialisme in Nederland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5040560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/>
              <a:t>De socialisten organiseren stakingen en relletjes.</a:t>
            </a:r>
          </a:p>
          <a:p>
            <a:r>
              <a:rPr lang="nl-NL" dirty="0" smtClean="0"/>
              <a:t>Domela wordt vanuit Friesland gekozen in de Tweede Kamer (‘</a:t>
            </a:r>
            <a:r>
              <a:rPr lang="nl-NL" dirty="0" err="1" smtClean="0"/>
              <a:t>Us</a:t>
            </a:r>
            <a:r>
              <a:rPr lang="nl-NL" dirty="0" smtClean="0"/>
              <a:t> Verlosser’) </a:t>
            </a:r>
          </a:p>
          <a:p>
            <a:r>
              <a:rPr lang="nl-NL" dirty="0" smtClean="0"/>
              <a:t>In de kamer kan hij weinig doen; </a:t>
            </a:r>
            <a:br>
              <a:rPr lang="nl-NL" dirty="0" smtClean="0"/>
            </a:br>
            <a:r>
              <a:rPr lang="nl-NL" dirty="0" smtClean="0"/>
              <a:t>hij kiest de strijdbare weg van </a:t>
            </a:r>
            <a:br>
              <a:rPr lang="nl-NL" dirty="0" smtClean="0"/>
            </a:br>
            <a:r>
              <a:rPr lang="nl-NL" dirty="0" smtClean="0"/>
              <a:t>de </a:t>
            </a:r>
            <a:r>
              <a:rPr lang="nl-NL" b="1" dirty="0" smtClean="0"/>
              <a:t>revolutie</a:t>
            </a:r>
            <a:r>
              <a:rPr lang="nl-NL" dirty="0" smtClean="0"/>
              <a:t>. </a:t>
            </a:r>
          </a:p>
          <a:p>
            <a:r>
              <a:rPr lang="nl-NL" dirty="0" smtClean="0"/>
              <a:t>Sommige socialisten kiezen wel </a:t>
            </a:r>
            <a:br>
              <a:rPr lang="nl-NL" dirty="0" smtClean="0"/>
            </a:br>
            <a:r>
              <a:rPr lang="nl-NL" dirty="0" smtClean="0"/>
              <a:t>de </a:t>
            </a:r>
            <a:r>
              <a:rPr lang="nl-NL" b="1" dirty="0" smtClean="0"/>
              <a:t>parlementaire weg </a:t>
            </a:r>
            <a:r>
              <a:rPr lang="nl-NL" dirty="0" smtClean="0"/>
              <a:t>om het lot </a:t>
            </a:r>
            <a:br>
              <a:rPr lang="nl-NL" dirty="0" smtClean="0"/>
            </a:br>
            <a:r>
              <a:rPr lang="nl-NL" dirty="0" smtClean="0"/>
              <a:t>van de arbeiders te verbeteren en</a:t>
            </a:r>
            <a:br>
              <a:rPr lang="nl-NL" dirty="0" smtClean="0"/>
            </a:br>
            <a:r>
              <a:rPr lang="nl-NL" dirty="0" smtClean="0"/>
              <a:t>richten de Sociaal Democratische </a:t>
            </a:r>
            <a:br>
              <a:rPr lang="nl-NL" dirty="0" smtClean="0"/>
            </a:br>
            <a:r>
              <a:rPr lang="nl-NL" dirty="0" smtClean="0"/>
              <a:t>Arbeiders Partij op (SDAP). </a:t>
            </a:r>
            <a:br>
              <a:rPr lang="nl-NL" dirty="0" smtClean="0"/>
            </a:br>
            <a:r>
              <a:rPr lang="nl-NL" dirty="0" smtClean="0"/>
              <a:t>Hun leider: Pieter </a:t>
            </a:r>
            <a:r>
              <a:rPr lang="nl-NL" dirty="0"/>
              <a:t>J</a:t>
            </a:r>
            <a:r>
              <a:rPr lang="nl-NL" dirty="0" smtClean="0"/>
              <a:t>elles Troelstra</a:t>
            </a:r>
            <a:endParaRPr lang="nl-NL" dirty="0"/>
          </a:p>
        </p:txBody>
      </p:sp>
      <p:pic>
        <p:nvPicPr>
          <p:cNvPr id="5" name="Picture 4" descr="http://resolver.kb.nl/resolve?urn=urn:gvn:RA01:30051001558920&amp;role=image&amp;size=med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30" y="2420888"/>
            <a:ext cx="27622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6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Pieter Jelles Troelstra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51920" y="1600200"/>
            <a:ext cx="4402832" cy="4421088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/>
              <a:t>Troelstra komt in 1897 in het parlement </a:t>
            </a:r>
            <a:br>
              <a:rPr lang="nl-NL" dirty="0" smtClean="0"/>
            </a:br>
            <a:r>
              <a:rPr lang="nl-NL" dirty="0" smtClean="0"/>
              <a:t>(2 zetels). </a:t>
            </a:r>
          </a:p>
          <a:p>
            <a:r>
              <a:rPr lang="nl-NL" dirty="0" smtClean="0"/>
              <a:t>Ook de confessionelen zoeken steun bij de arbeiders.</a:t>
            </a:r>
          </a:p>
          <a:p>
            <a:r>
              <a:rPr lang="nl-NL" dirty="0" smtClean="0"/>
              <a:t>Troelstra vindt dat de confessionelen het geloof misbruiken om de arbeiders van het socialisme af te houden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00808"/>
            <a:ext cx="297964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67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Pieter Jelles Troelstra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95936" y="1484784"/>
            <a:ext cx="4464496" cy="4525963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/>
              <a:t>Troelstra strijdt (ook via zijn krant) voor algemeen kiesrecht. </a:t>
            </a:r>
          </a:p>
          <a:p>
            <a:r>
              <a:rPr lang="nl-NL" dirty="0" smtClean="0"/>
              <a:t>Troelstra schreef geschiedenis met zijn ‘vergissing’ in november 1918 toen hij dacht dat de tijd van revolutie gekomen was voor Nederland. 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00808"/>
            <a:ext cx="338437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3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2312"/>
          </a:xfrm>
        </p:spPr>
        <p:txBody>
          <a:bodyPr>
            <a:normAutofit/>
          </a:bodyPr>
          <a:lstStyle/>
          <a:p>
            <a:r>
              <a:rPr lang="nl-NL" dirty="0" smtClean="0"/>
              <a:t>Politieke stromingen</a:t>
            </a:r>
            <a:br>
              <a:rPr lang="nl-NL" dirty="0" smtClean="0"/>
            </a:br>
            <a:r>
              <a:rPr lang="nl-NL" dirty="0" smtClean="0"/>
              <a:t>De liberalen</a:t>
            </a:r>
            <a:endParaRPr lang="nl-NL" dirty="0"/>
          </a:p>
        </p:txBody>
      </p:sp>
      <p:pic>
        <p:nvPicPr>
          <p:cNvPr id="1026" name="Picture 2" descr="https://upload.wikimedia.org/wikipedia/commons/3/3e/Chapeauclaq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20888"/>
            <a:ext cx="6985794" cy="596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1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socialisten ten strijde</a:t>
            </a:r>
            <a:endParaRPr lang="nl-NL" dirty="0"/>
          </a:p>
        </p:txBody>
      </p:sp>
      <p:pic>
        <p:nvPicPr>
          <p:cNvPr id="9218" name="Picture 2" descr="http://62.221.199.184:5389/reclamearsenaal/2536.jpg?maxwidth=164&amp;amp;maxheight=800&amp;cache=y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312368" cy="504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ww.rooierat.nl/sites/default/files/plaatjes/Dag-van-de-Arbeid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3312368" cy="494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280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socialisten ten strijde</a:t>
            </a:r>
            <a:endParaRPr lang="nl-NL" dirty="0"/>
          </a:p>
        </p:txBody>
      </p:sp>
      <p:sp>
        <p:nvSpPr>
          <p:cNvPr id="4" name="AutoShape 2" descr="Afbeeldingsresultaat voor sd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46" name="Picture 6" descr="https://upload.wikimedia.org/wikipedia/commons/thumb/0/07/Landelijke_verkiezingen_SDAP_1918.jpg/220px-Landelijke_verkiezingen_SDAP_19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736304" cy="380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wolfsonian.org/sites/default/files/object/TD1989.317.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04864"/>
            <a:ext cx="26765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en/2/25/SDAP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56792"/>
            <a:ext cx="2520280" cy="372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resolver.kb.nl/resolve?urn=urn:gvn:RA01:30051001556296&amp;role=image&amp;size=medi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80928"/>
            <a:ext cx="28289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geschiedenisdc.nl/klas4/staatsinrichting%20afb/sdap%20met%20mar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88840"/>
            <a:ext cx="27241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oostgelre.pvda.nl/wp-content/uploads/sites/336/2014/09/SDAP-poster-verkiezingen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24944"/>
            <a:ext cx="27241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5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Wat we nog even willen laten weten …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1181100"/>
            <a:ext cx="6146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deondernemer.nl/UserFiles/Image/2010/201010/20101008/protest%20bezuinigingen%202%20ANP%20ROBIN%20UTREC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608540" cy="424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116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deondernemer.nl/UserFiles/Image/2010/201010/20101008/protest%20bezuinigingen%202%20ANP%20ROBIN%20UTREC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2" y="1052736"/>
            <a:ext cx="9156438" cy="511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658839" y="1196752"/>
            <a:ext cx="7801593" cy="23296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400" dirty="0" smtClean="0">
                <a:solidFill>
                  <a:schemeClr val="bg1"/>
                </a:solidFill>
              </a:rPr>
              <a:t>Leeg spandoek</a:t>
            </a:r>
          </a:p>
          <a:p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3465258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Belangrijke begrippen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 fontScale="85000" lnSpcReduction="20000"/>
          </a:bodyPr>
          <a:lstStyle/>
          <a:p>
            <a:r>
              <a:rPr lang="nl-NL" dirty="0" smtClean="0"/>
              <a:t>Thorbecke</a:t>
            </a:r>
          </a:p>
          <a:p>
            <a:r>
              <a:rPr lang="nl-NL" dirty="0" smtClean="0"/>
              <a:t>8-urendag</a:t>
            </a:r>
          </a:p>
          <a:p>
            <a:r>
              <a:rPr lang="nl-NL" dirty="0" err="1" smtClean="0"/>
              <a:t>Schaepman</a:t>
            </a:r>
            <a:endParaRPr lang="nl-NL" dirty="0" smtClean="0"/>
          </a:p>
          <a:p>
            <a:r>
              <a:rPr lang="nl-NL" dirty="0" smtClean="0"/>
              <a:t>Willem II</a:t>
            </a:r>
          </a:p>
          <a:p>
            <a:r>
              <a:rPr lang="nl-NL" dirty="0" smtClean="0"/>
              <a:t>Districtenstelsel</a:t>
            </a:r>
          </a:p>
          <a:p>
            <a:r>
              <a:rPr lang="nl-NL" dirty="0" smtClean="0"/>
              <a:t>Revolutie</a:t>
            </a:r>
          </a:p>
          <a:p>
            <a:r>
              <a:rPr lang="nl-NL" dirty="0" err="1" smtClean="0"/>
              <a:t>Anti-revolutionair</a:t>
            </a:r>
            <a:endParaRPr lang="nl-NL" dirty="0" smtClean="0"/>
          </a:p>
          <a:p>
            <a:r>
              <a:rPr lang="nl-NL" dirty="0" smtClean="0"/>
              <a:t>Schoolstrijd</a:t>
            </a:r>
          </a:p>
          <a:p>
            <a:r>
              <a:rPr lang="nl-NL" dirty="0" smtClean="0"/>
              <a:t>Troelstra </a:t>
            </a:r>
          </a:p>
          <a:p>
            <a:r>
              <a:rPr lang="nl-NL" dirty="0" smtClean="0"/>
              <a:t>Ministeri</a:t>
            </a:r>
            <a:r>
              <a:rPr lang="nl-NL" dirty="0" smtClean="0"/>
              <a:t>ële verantwoordelijkheid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4427984" y="1628800"/>
            <a:ext cx="4392488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Sociale kwestie</a:t>
            </a:r>
          </a:p>
          <a:p>
            <a:r>
              <a:rPr lang="nl-NL" dirty="0" smtClean="0"/>
              <a:t>Abraham Kuyper</a:t>
            </a:r>
          </a:p>
          <a:p>
            <a:r>
              <a:rPr lang="nl-NL" dirty="0" smtClean="0"/>
              <a:t>Censuskiesrecht</a:t>
            </a:r>
          </a:p>
          <a:p>
            <a:r>
              <a:rPr lang="nl-NL" dirty="0" smtClean="0"/>
              <a:t>Kleine </a:t>
            </a:r>
            <a:r>
              <a:rPr lang="nl-NL" dirty="0" err="1" smtClean="0"/>
              <a:t>luyden</a:t>
            </a:r>
            <a:endParaRPr lang="nl-NL" dirty="0" smtClean="0"/>
          </a:p>
          <a:p>
            <a:r>
              <a:rPr lang="nl-NL" dirty="0" smtClean="0"/>
              <a:t>Domela Nieuwenhuis</a:t>
            </a:r>
          </a:p>
          <a:p>
            <a:r>
              <a:rPr lang="nl-NL" dirty="0" smtClean="0"/>
              <a:t>Geen regels van overheid</a:t>
            </a:r>
          </a:p>
          <a:p>
            <a:r>
              <a:rPr lang="nl-NL" dirty="0" smtClean="0"/>
              <a:t>Albert </a:t>
            </a:r>
            <a:r>
              <a:rPr lang="nl-NL" dirty="0" err="1" smtClean="0"/>
              <a:t>Hahn</a:t>
            </a:r>
            <a:endParaRPr lang="nl-NL" dirty="0" smtClean="0"/>
          </a:p>
          <a:p>
            <a:r>
              <a:rPr lang="nl-NL" dirty="0" err="1" smtClean="0"/>
              <a:t>Us</a:t>
            </a:r>
            <a:r>
              <a:rPr lang="nl-NL" dirty="0" smtClean="0"/>
              <a:t> mem</a:t>
            </a:r>
          </a:p>
          <a:p>
            <a:r>
              <a:rPr lang="nl-NL" dirty="0" smtClean="0"/>
              <a:t>Karl Marx</a:t>
            </a:r>
          </a:p>
          <a:p>
            <a:r>
              <a:rPr lang="nl-NL" dirty="0" smtClean="0"/>
              <a:t>De vergissing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0414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e/e2/Stockholms_mode-journal-_Tidskrift_f%C3%B6r_den_eleganta_werlden_1847%2C_illustration_nr_2.jpg/800px-Stockholms_mode-journal-_Tidskrift_f%C3%B6r_den_eleganta_werlden_1847%2C_illustration_nr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36" y="505650"/>
            <a:ext cx="7848872" cy="585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31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Albert </a:t>
            </a:r>
            <a:r>
              <a:rPr lang="nl-NL" dirty="0" err="1" smtClean="0"/>
              <a:t>Hahn</a:t>
            </a:r>
            <a:r>
              <a:rPr lang="nl-NL" dirty="0" smtClean="0"/>
              <a:t> over de Liberalen</a:t>
            </a:r>
            <a:endParaRPr lang="nl-NL" dirty="0"/>
          </a:p>
        </p:txBody>
      </p:sp>
      <p:pic>
        <p:nvPicPr>
          <p:cNvPr id="3074" name="Picture 2" descr="http://www.indische-pers.nl/images/400/49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81255"/>
            <a:ext cx="3528392" cy="451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histoforum.net/hahn/images/kath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36008"/>
            <a:ext cx="3851787" cy="441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666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3742" y="412190"/>
            <a:ext cx="7772400" cy="1470025"/>
          </a:xfrm>
        </p:spPr>
        <p:txBody>
          <a:bodyPr/>
          <a:lstStyle/>
          <a:p>
            <a:r>
              <a:rPr lang="nl-NL" dirty="0" smtClean="0"/>
              <a:t>Politieke stromingen</a:t>
            </a:r>
            <a:br>
              <a:rPr lang="nl-NL" dirty="0" smtClean="0"/>
            </a:br>
            <a:r>
              <a:rPr lang="nl-NL" dirty="0" smtClean="0"/>
              <a:t>De confessionelen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59" y="3131671"/>
            <a:ext cx="5080000" cy="34036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648" y="2017058"/>
            <a:ext cx="4056529" cy="243391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82" y="1454524"/>
            <a:ext cx="1321039" cy="142912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883" y="4893235"/>
            <a:ext cx="1100164" cy="164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4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Albert </a:t>
            </a:r>
            <a:r>
              <a:rPr lang="nl-NL" dirty="0" err="1" smtClean="0"/>
              <a:t>Hahn</a:t>
            </a:r>
            <a:r>
              <a:rPr lang="nl-NL" dirty="0" smtClean="0"/>
              <a:t> over de confessionelen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916832"/>
            <a:ext cx="3761114" cy="244827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3" y="3212976"/>
            <a:ext cx="236923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9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Politieke stromingen</a:t>
            </a:r>
            <a:br>
              <a:rPr lang="nl-NL" dirty="0" smtClean="0"/>
            </a:br>
            <a:r>
              <a:rPr lang="nl-NL" dirty="0" smtClean="0"/>
              <a:t>De socialisten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88840"/>
            <a:ext cx="3909088" cy="287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0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068960"/>
            <a:ext cx="2551212" cy="34016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Politieke stromingen</a:t>
            </a:r>
            <a:br>
              <a:rPr lang="nl-NL" dirty="0" smtClean="0"/>
            </a:br>
            <a:r>
              <a:rPr lang="nl-NL" dirty="0" smtClean="0"/>
              <a:t>De socialisten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04664"/>
            <a:ext cx="991167" cy="73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628800"/>
            <a:ext cx="2679700" cy="30353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2060848"/>
            <a:ext cx="2051611" cy="259228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152" y="3933056"/>
            <a:ext cx="2903145" cy="256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4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Jan met de pet?</a:t>
            </a:r>
            <a:endParaRPr lang="nl-NL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9" y="1628800"/>
            <a:ext cx="463738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5296302" y="1484784"/>
            <a:ext cx="35961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nl-NL" sz="2800" dirty="0" smtClean="0"/>
              <a:t>Petten geven ook standsverschil aan tussen de diverse beroepen.</a:t>
            </a:r>
          </a:p>
          <a:p>
            <a:pPr marL="457200" indent="-457200">
              <a:buFont typeface="Arial"/>
              <a:buChar char="•"/>
            </a:pPr>
            <a:r>
              <a:rPr lang="nl-NL" sz="2800" dirty="0" smtClean="0"/>
              <a:t>Soms zijn petten ter bescherming. </a:t>
            </a:r>
          </a:p>
          <a:p>
            <a:pPr marL="457200" indent="-457200">
              <a:buFont typeface="Arial"/>
              <a:buChar char="•"/>
            </a:pPr>
            <a:r>
              <a:rPr lang="nl-NL" sz="2800" dirty="0" smtClean="0"/>
              <a:t>Soms zijn aan petten het beroep te herkennen.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88091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246</Words>
  <Application>Microsoft Macintosh PowerPoint</Application>
  <PresentationFormat>Diavoorstelling (4:3)</PresentationFormat>
  <Paragraphs>65</Paragraphs>
  <Slides>25</Slides>
  <Notes>0</Notes>
  <HiddenSlides>0</HiddenSlides>
  <MMClips>5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6" baseType="lpstr">
      <vt:lpstr>Kantoorthema</vt:lpstr>
      <vt:lpstr>Politieke stromingen in de negentiende eeuw</vt:lpstr>
      <vt:lpstr>Politieke stromingen De liberalen</vt:lpstr>
      <vt:lpstr>PowerPoint-presentatie</vt:lpstr>
      <vt:lpstr>Albert Hahn over de Liberalen</vt:lpstr>
      <vt:lpstr>Politieke stromingen De confessionelen</vt:lpstr>
      <vt:lpstr>Albert Hahn over de confessionelen</vt:lpstr>
      <vt:lpstr>Politieke stromingen De socialisten</vt:lpstr>
      <vt:lpstr>Politieke stromingen De socialisten</vt:lpstr>
      <vt:lpstr>Jan met de pet?</vt:lpstr>
      <vt:lpstr>PowerPoint-presentatie</vt:lpstr>
      <vt:lpstr>PowerPoint-presentatie</vt:lpstr>
      <vt:lpstr>Ontstaan van socialisme</vt:lpstr>
      <vt:lpstr>Wat willen socialisten?</vt:lpstr>
      <vt:lpstr>Wat willen socialisten?</vt:lpstr>
      <vt:lpstr>De Internationale</vt:lpstr>
      <vt:lpstr>Socialisme in Nederland</vt:lpstr>
      <vt:lpstr>Socialisme in Nederland</vt:lpstr>
      <vt:lpstr>Pieter Jelles Troelstra</vt:lpstr>
      <vt:lpstr>Pieter Jelles Troelstra</vt:lpstr>
      <vt:lpstr>De socialisten ten strijde</vt:lpstr>
      <vt:lpstr>De socialisten ten strijde</vt:lpstr>
      <vt:lpstr>Wat we nog even willen laten weten …</vt:lpstr>
      <vt:lpstr>PowerPoint-presentatie</vt:lpstr>
      <vt:lpstr>PowerPoint-presentatie</vt:lpstr>
      <vt:lpstr>Belangrijke begrippen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Politieke stromingen De socialisten</dc:title>
  <dc:creator>Naam</dc:creator>
  <cp:lastModifiedBy>John van Zuijlen</cp:lastModifiedBy>
  <cp:revision>27</cp:revision>
  <dcterms:created xsi:type="dcterms:W3CDTF">2015-09-09T15:56:10Z</dcterms:created>
  <dcterms:modified xsi:type="dcterms:W3CDTF">2015-09-10T20:10:12Z</dcterms:modified>
</cp:coreProperties>
</file>