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4" r:id="rId3"/>
    <p:sldId id="258" r:id="rId4"/>
    <p:sldId id="261" r:id="rId5"/>
    <p:sldId id="288" r:id="rId6"/>
    <p:sldId id="286" r:id="rId7"/>
    <p:sldId id="287" r:id="rId8"/>
    <p:sldId id="289" r:id="rId9"/>
    <p:sldId id="260" r:id="rId10"/>
    <p:sldId id="263" r:id="rId11"/>
    <p:sldId id="264" r:id="rId12"/>
    <p:sldId id="265" r:id="rId13"/>
    <p:sldId id="274" r:id="rId14"/>
    <p:sldId id="273" r:id="rId15"/>
    <p:sldId id="269" r:id="rId16"/>
    <p:sldId id="276" r:id="rId17"/>
    <p:sldId id="266" r:id="rId18"/>
    <p:sldId id="275" r:id="rId19"/>
    <p:sldId id="267" r:id="rId20"/>
    <p:sldId id="277" r:id="rId21"/>
    <p:sldId id="278" r:id="rId22"/>
    <p:sldId id="279" r:id="rId23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A9313-7041-B84A-9B02-6EA9F9914C58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E36CB-E972-4D44-8933-EF32BBF7BA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5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6FE7-061F-024D-8C16-3E37D9683305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CEBB-D353-0746-B30E-44B48CDA72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5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CEBB-D353-0746-B30E-44B48CDA72C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5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2CEBB-D353-0746-B30E-44B48CDA72C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838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1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3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2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4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0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8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0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9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27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42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9292-DADF-4599-B8F4-B1A957B357FA}" type="datetimeFigureOut">
              <a:rPr lang="nl-NL" smtClean="0"/>
              <a:t>25-05-15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9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08012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Tijdvak 8: de negentiende eeuw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424936" cy="496855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industriële revolutie die in de westerse </a:t>
            </a:r>
            <a:r>
              <a:rPr lang="nl-NL" sz="11200" dirty="0" smtClean="0">
                <a:solidFill>
                  <a:schemeClr val="tx1"/>
                </a:solidFill>
              </a:rPr>
              <a:t>wereld de 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basis legde voor </a:t>
            </a:r>
            <a:r>
              <a:rPr lang="nl-NL" sz="11200" dirty="0">
                <a:solidFill>
                  <a:schemeClr val="tx1"/>
                </a:solidFill>
              </a:rPr>
              <a:t>een industriële </a:t>
            </a:r>
            <a:r>
              <a:rPr lang="nl-NL" sz="11200" dirty="0" smtClean="0">
                <a:solidFill>
                  <a:schemeClr val="tx1"/>
                </a:solidFill>
              </a:rPr>
              <a:t>samenleving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discussies </a:t>
            </a:r>
            <a:r>
              <a:rPr lang="nl-NL" sz="11200" dirty="0">
                <a:solidFill>
                  <a:schemeClr val="tx1"/>
                </a:solidFill>
              </a:rPr>
              <a:t>over de ‘sociale kwestie</a:t>
            </a:r>
            <a:r>
              <a:rPr lang="nl-NL" sz="11200" dirty="0" smtClean="0">
                <a:solidFill>
                  <a:schemeClr val="tx1"/>
                </a:solidFill>
              </a:rPr>
              <a:t>’ 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moderne vorm van imperialisme die verband </a:t>
            </a:r>
            <a:r>
              <a:rPr lang="nl-NL" sz="11200" dirty="0" smtClean="0">
                <a:solidFill>
                  <a:schemeClr val="tx1"/>
                </a:solidFill>
              </a:rPr>
              <a:t>hield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</a:t>
            </a:r>
            <a:r>
              <a:rPr lang="nl-NL" sz="11200" dirty="0">
                <a:solidFill>
                  <a:schemeClr val="tx1"/>
                </a:solidFill>
              </a:rPr>
              <a:t>met </a:t>
            </a:r>
            <a:r>
              <a:rPr lang="nl-NL" sz="11200" dirty="0" smtClean="0">
                <a:solidFill>
                  <a:schemeClr val="tx1"/>
                </a:solidFill>
              </a:rPr>
              <a:t>de industrialisatie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opkomst van </a:t>
            </a:r>
            <a:r>
              <a:rPr lang="nl-NL" sz="11200" dirty="0" smtClean="0">
                <a:solidFill>
                  <a:schemeClr val="tx1"/>
                </a:solidFill>
              </a:rPr>
              <a:t>emancipatiebewegingen 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voortschrijdende </a:t>
            </a:r>
            <a:r>
              <a:rPr lang="nl-NL" sz="11200" dirty="0">
                <a:solidFill>
                  <a:schemeClr val="tx1"/>
                </a:solidFill>
              </a:rPr>
              <a:t>democratisering, met deelname </a:t>
            </a:r>
            <a:r>
              <a:rPr lang="nl-NL" sz="11200" dirty="0" smtClean="0">
                <a:solidFill>
                  <a:schemeClr val="tx1"/>
                </a:solidFill>
              </a:rPr>
              <a:t>van 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steeds meer </a:t>
            </a:r>
            <a:r>
              <a:rPr lang="nl-NL" sz="11200" dirty="0">
                <a:solidFill>
                  <a:schemeClr val="tx1"/>
                </a:solidFill>
              </a:rPr>
              <a:t>mannen en vrouwen aan het politieke </a:t>
            </a:r>
            <a:r>
              <a:rPr lang="nl-NL" sz="11200" dirty="0" smtClean="0">
                <a:solidFill>
                  <a:schemeClr val="tx1"/>
                </a:solidFill>
              </a:rPr>
              <a:t/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proces </a:t>
            </a: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opkomst van politiek-maatschappelijke </a:t>
            </a:r>
            <a:r>
              <a:rPr lang="nl-NL" sz="11200" dirty="0" smtClean="0">
                <a:solidFill>
                  <a:schemeClr val="tx1"/>
                </a:solidFill>
              </a:rPr>
              <a:t>stromingen: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liberalisme</a:t>
            </a:r>
            <a:r>
              <a:rPr lang="nl-NL" sz="11200" dirty="0">
                <a:solidFill>
                  <a:schemeClr val="tx1"/>
                </a:solidFill>
              </a:rPr>
              <a:t>, nationalisme, socialisme, </a:t>
            </a:r>
            <a:r>
              <a:rPr lang="nl-NL" sz="11200" dirty="0" smtClean="0">
                <a:solidFill>
                  <a:schemeClr val="tx1"/>
                </a:solidFill>
              </a:rPr>
              <a:t/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confessionalisme </a:t>
            </a:r>
            <a:r>
              <a:rPr lang="nl-NL" sz="11200" dirty="0">
                <a:solidFill>
                  <a:schemeClr val="tx1"/>
                </a:solidFill>
              </a:rPr>
              <a:t>en </a:t>
            </a:r>
            <a:r>
              <a:rPr lang="nl-NL" sz="11200" dirty="0" smtClean="0">
                <a:solidFill>
                  <a:schemeClr val="tx1"/>
                </a:solidFill>
              </a:rPr>
              <a:t>feminisme</a:t>
            </a:r>
            <a:r>
              <a:rPr lang="nl-NL" sz="112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9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4302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8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7776864" cy="576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6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836"/>
            <a:ext cx="8208912" cy="62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3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17377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2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5" y="488892"/>
            <a:ext cx="8237784" cy="58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8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61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1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1"/>
            <a:ext cx="7704856" cy="57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2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1369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1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8" y="327750"/>
            <a:ext cx="8036707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0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1"/>
            <a:ext cx="7992888" cy="60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712968" cy="64807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1 de </a:t>
            </a:r>
            <a:r>
              <a:rPr lang="nl-NL" sz="11200" dirty="0">
                <a:solidFill>
                  <a:schemeClr val="tx1"/>
                </a:solidFill>
              </a:rPr>
              <a:t>industriële revolutie die in de westerse </a:t>
            </a:r>
            <a:r>
              <a:rPr lang="nl-NL" sz="11200" dirty="0" smtClean="0">
                <a:solidFill>
                  <a:schemeClr val="tx1"/>
                </a:solidFill>
              </a:rPr>
              <a:t>wereld de 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basis legde voor </a:t>
            </a:r>
            <a:r>
              <a:rPr lang="nl-NL" sz="11200" dirty="0">
                <a:solidFill>
                  <a:schemeClr val="tx1"/>
                </a:solidFill>
              </a:rPr>
              <a:t>een industriële </a:t>
            </a:r>
            <a:r>
              <a:rPr lang="nl-NL" sz="11200" dirty="0" smtClean="0">
                <a:solidFill>
                  <a:schemeClr val="tx1"/>
                </a:solidFill>
              </a:rPr>
              <a:t>samenleving</a:t>
            </a:r>
            <a:endParaRPr lang="nl-NL" sz="11200" dirty="0">
              <a:solidFill>
                <a:schemeClr val="tx1"/>
              </a:solidFill>
            </a:endParaRPr>
          </a:p>
          <a:p>
            <a:pPr lvl="1" algn="l"/>
            <a:r>
              <a:rPr lang="nl-NL" sz="10800" dirty="0" smtClean="0">
                <a:solidFill>
                  <a:schemeClr val="tx1"/>
                </a:solidFill>
              </a:rPr>
              <a:t>*</a:t>
            </a:r>
            <a:r>
              <a:rPr lang="nl-NL" sz="10800" dirty="0" smtClean="0">
                <a:solidFill>
                  <a:srgbClr val="FF0000"/>
                </a:solidFill>
              </a:rPr>
              <a:t>Hoe ziet die industriële samenleving eruit?</a:t>
            </a:r>
            <a:endParaRPr lang="nl-NL" sz="10800" dirty="0">
              <a:solidFill>
                <a:srgbClr val="FF0000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2 discussies </a:t>
            </a:r>
            <a:r>
              <a:rPr lang="nl-NL" sz="11200" dirty="0">
                <a:solidFill>
                  <a:schemeClr val="tx1"/>
                </a:solidFill>
              </a:rPr>
              <a:t>over de ‘sociale kwestie</a:t>
            </a:r>
            <a:r>
              <a:rPr lang="nl-NL" sz="11200" dirty="0" smtClean="0">
                <a:solidFill>
                  <a:schemeClr val="tx1"/>
                </a:solidFill>
              </a:rPr>
              <a:t>’ </a:t>
            </a:r>
          </a:p>
          <a:p>
            <a:pPr lvl="1" algn="l"/>
            <a:r>
              <a:rPr lang="nl-NL" sz="10800" dirty="0" smtClean="0">
                <a:solidFill>
                  <a:schemeClr val="tx1"/>
                </a:solidFill>
              </a:rPr>
              <a:t>*</a:t>
            </a:r>
            <a:r>
              <a:rPr lang="nl-NL" sz="10800" dirty="0" smtClean="0">
                <a:solidFill>
                  <a:srgbClr val="FF0000"/>
                </a:solidFill>
              </a:rPr>
              <a:t>Wie discussiëren over de sociale kwestie en met </a:t>
            </a:r>
            <a:br>
              <a:rPr lang="nl-NL" sz="10800" dirty="0" smtClean="0">
                <a:solidFill>
                  <a:srgbClr val="FF0000"/>
                </a:solidFill>
              </a:rPr>
            </a:br>
            <a:r>
              <a:rPr lang="nl-NL" sz="10800" dirty="0" smtClean="0">
                <a:solidFill>
                  <a:srgbClr val="FF0000"/>
                </a:solidFill>
              </a:rPr>
              <a:t>   welke argumenten?</a:t>
            </a:r>
            <a:endParaRPr lang="nl-NL" sz="108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3 de </a:t>
            </a:r>
            <a:r>
              <a:rPr lang="nl-NL" sz="11200" dirty="0">
                <a:solidFill>
                  <a:schemeClr val="tx1"/>
                </a:solidFill>
              </a:rPr>
              <a:t>opkomst van </a:t>
            </a:r>
            <a:r>
              <a:rPr lang="nl-NL" sz="11200" dirty="0" smtClean="0">
                <a:solidFill>
                  <a:schemeClr val="tx1"/>
                </a:solidFill>
              </a:rPr>
              <a:t>emancipatiebewegingen </a:t>
            </a:r>
          </a:p>
          <a:p>
            <a:pPr lvl="1" algn="l"/>
            <a:r>
              <a:rPr lang="nl-NL" sz="10800" dirty="0" smtClean="0">
                <a:solidFill>
                  <a:srgbClr val="000000"/>
                </a:solidFill>
              </a:rPr>
              <a:t>*</a:t>
            </a:r>
            <a:r>
              <a:rPr lang="nl-NL" sz="10800" dirty="0" smtClean="0">
                <a:solidFill>
                  <a:srgbClr val="FF0000"/>
                </a:solidFill>
              </a:rPr>
              <a:t>Welke emancipatiebewegingen komen op en </a:t>
            </a:r>
            <a:br>
              <a:rPr lang="nl-NL" sz="10800" dirty="0" smtClean="0">
                <a:solidFill>
                  <a:srgbClr val="FF0000"/>
                </a:solidFill>
              </a:rPr>
            </a:br>
            <a:r>
              <a:rPr lang="nl-NL" sz="10800" dirty="0" smtClean="0">
                <a:solidFill>
                  <a:srgbClr val="FF0000"/>
                </a:solidFill>
              </a:rPr>
              <a:t>   waarom nu (pas)? </a:t>
            </a: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4 voortschrijdende </a:t>
            </a:r>
            <a:r>
              <a:rPr lang="nl-NL" sz="11200" dirty="0">
                <a:solidFill>
                  <a:schemeClr val="tx1"/>
                </a:solidFill>
              </a:rPr>
              <a:t>democratisering, met deelname </a:t>
            </a:r>
            <a:r>
              <a:rPr lang="nl-NL" sz="11200" dirty="0" smtClean="0">
                <a:solidFill>
                  <a:schemeClr val="tx1"/>
                </a:solidFill>
              </a:rPr>
              <a:t>van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steeds meer </a:t>
            </a:r>
            <a:r>
              <a:rPr lang="nl-NL" sz="11200" dirty="0">
                <a:solidFill>
                  <a:schemeClr val="tx1"/>
                </a:solidFill>
              </a:rPr>
              <a:t>mannen en vrouwen aan het </a:t>
            </a:r>
            <a:r>
              <a:rPr lang="nl-NL" sz="11200" dirty="0" smtClean="0">
                <a:solidFill>
                  <a:schemeClr val="tx1"/>
                </a:solidFill>
              </a:rPr>
              <a:t>politieke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proces </a:t>
            </a:r>
          </a:p>
          <a:p>
            <a:pPr lvl="1" algn="l"/>
            <a:r>
              <a:rPr lang="nl-NL" sz="10800" dirty="0" smtClean="0">
                <a:solidFill>
                  <a:schemeClr val="tx1"/>
                </a:solidFill>
              </a:rPr>
              <a:t>*</a:t>
            </a:r>
            <a:r>
              <a:rPr lang="nl-NL" sz="10800" dirty="0" smtClean="0">
                <a:solidFill>
                  <a:srgbClr val="FF0000"/>
                </a:solidFill>
              </a:rPr>
              <a:t>Voorbeelden van voortschrijdende democratisering?</a:t>
            </a: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5 de </a:t>
            </a:r>
            <a:r>
              <a:rPr lang="nl-NL" sz="11200" dirty="0">
                <a:solidFill>
                  <a:schemeClr val="tx1"/>
                </a:solidFill>
              </a:rPr>
              <a:t>opkomst van politiek-maatschappelijke </a:t>
            </a:r>
            <a:r>
              <a:rPr lang="nl-NL" sz="11200" dirty="0" smtClean="0">
                <a:solidFill>
                  <a:schemeClr val="tx1"/>
                </a:solidFill>
              </a:rPr>
              <a:t/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 stromingen: ook nationalisme </a:t>
            </a:r>
          </a:p>
          <a:p>
            <a:pPr lvl="1" algn="l"/>
            <a:r>
              <a:rPr lang="nl-NL" sz="10800" dirty="0" smtClean="0">
                <a:solidFill>
                  <a:schemeClr val="tx1"/>
                </a:solidFill>
              </a:rPr>
              <a:t>*</a:t>
            </a:r>
            <a:r>
              <a:rPr lang="nl-NL" sz="10800" dirty="0" smtClean="0">
                <a:solidFill>
                  <a:srgbClr val="FF0000"/>
                </a:solidFill>
              </a:rPr>
              <a:t>Voorbeelden van nationalisme in Nederland en Europa?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0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2434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434"/>
            <a:ext cx="7992888" cy="59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3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7848872" cy="58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2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476672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Wie of wat komen we tegen in de 19</a:t>
            </a:r>
            <a:r>
              <a:rPr lang="nl-NL" sz="2400" b="1" baseline="30000" dirty="0" smtClean="0"/>
              <a:t>e</a:t>
            </a:r>
            <a:r>
              <a:rPr lang="nl-NL" sz="2400" b="1" dirty="0" smtClean="0"/>
              <a:t> eeuw?</a:t>
            </a:r>
            <a:endParaRPr lang="nl-NL" sz="2400" b="1" dirty="0"/>
          </a:p>
          <a:p>
            <a:endParaRPr lang="nl-NL" sz="2400" dirty="0" smtClean="0"/>
          </a:p>
          <a:p>
            <a:r>
              <a:rPr lang="nl-NL" sz="2400" dirty="0" smtClean="0"/>
              <a:t>Napoleon </a:t>
            </a:r>
          </a:p>
          <a:p>
            <a:r>
              <a:rPr lang="nl-NL" sz="2400" dirty="0" smtClean="0"/>
              <a:t>De koningen </a:t>
            </a:r>
            <a:r>
              <a:rPr lang="nl-NL" sz="2400" dirty="0" err="1" smtClean="0"/>
              <a:t>willem</a:t>
            </a:r>
            <a:r>
              <a:rPr lang="nl-NL" sz="2400" dirty="0" smtClean="0"/>
              <a:t> I – II en III</a:t>
            </a:r>
          </a:p>
          <a:p>
            <a:r>
              <a:rPr lang="nl-NL" sz="2400" dirty="0" smtClean="0"/>
              <a:t>Thorbecke</a:t>
            </a:r>
          </a:p>
          <a:p>
            <a:r>
              <a:rPr lang="nl-NL" sz="2400" dirty="0" smtClean="0"/>
              <a:t>Troelstra</a:t>
            </a:r>
          </a:p>
          <a:p>
            <a:r>
              <a:rPr lang="nl-NL" sz="2400" dirty="0" err="1" smtClean="0"/>
              <a:t>Schaepman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Abraham Kuyper</a:t>
            </a:r>
          </a:p>
          <a:p>
            <a:r>
              <a:rPr lang="nl-NL" sz="2400" dirty="0" smtClean="0"/>
              <a:t>Bismarck</a:t>
            </a:r>
          </a:p>
          <a:p>
            <a:r>
              <a:rPr lang="nl-NL" sz="2400" dirty="0" smtClean="0"/>
              <a:t>Keizer </a:t>
            </a:r>
            <a:r>
              <a:rPr lang="nl-NL" sz="2400" dirty="0" err="1"/>
              <a:t>W</a:t>
            </a:r>
            <a:r>
              <a:rPr lang="nl-NL" sz="2400" dirty="0" err="1" smtClean="0"/>
              <a:t>ilhem</a:t>
            </a:r>
            <a:r>
              <a:rPr lang="nl-NL" sz="2400" dirty="0" smtClean="0"/>
              <a:t> I</a:t>
            </a:r>
          </a:p>
          <a:p>
            <a:r>
              <a:rPr lang="nl-NL" sz="2400" dirty="0" smtClean="0"/>
              <a:t>De industriële revolutie</a:t>
            </a:r>
          </a:p>
          <a:p>
            <a:r>
              <a:rPr lang="nl-NL" sz="2400" dirty="0" smtClean="0"/>
              <a:t>De stoomtrein</a:t>
            </a:r>
          </a:p>
          <a:p>
            <a:r>
              <a:rPr lang="nl-NL" sz="2400" dirty="0" smtClean="0"/>
              <a:t>De eerste feministische golf</a:t>
            </a:r>
          </a:p>
          <a:p>
            <a:r>
              <a:rPr lang="nl-NL" sz="2400" dirty="0" smtClean="0"/>
              <a:t>Aletta Jacobs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220072" y="1628800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Wilhelmina </a:t>
            </a:r>
            <a:r>
              <a:rPr lang="nl-NL" sz="2400" dirty="0" err="1" smtClean="0"/>
              <a:t>Drucker</a:t>
            </a:r>
            <a:endParaRPr lang="nl-NL" sz="2400" dirty="0" smtClean="0"/>
          </a:p>
          <a:p>
            <a:r>
              <a:rPr lang="nl-NL" sz="2400" dirty="0" smtClean="0"/>
              <a:t>De arme arbeider</a:t>
            </a:r>
          </a:p>
          <a:p>
            <a:r>
              <a:rPr lang="nl-NL" sz="2400" dirty="0" smtClean="0"/>
              <a:t>De sociale kwestie</a:t>
            </a:r>
          </a:p>
          <a:p>
            <a:r>
              <a:rPr lang="nl-NL" sz="2400" dirty="0" smtClean="0"/>
              <a:t>De strijd voor kiesrecht</a:t>
            </a:r>
          </a:p>
          <a:p>
            <a:r>
              <a:rPr lang="nl-NL" sz="2400" dirty="0" smtClean="0"/>
              <a:t>confessionalisme democratisering </a:t>
            </a:r>
          </a:p>
          <a:p>
            <a:r>
              <a:rPr lang="nl-NL" sz="2400" dirty="0" smtClean="0"/>
              <a:t>emancipatiebeweging  </a:t>
            </a:r>
          </a:p>
          <a:p>
            <a:r>
              <a:rPr lang="nl-NL" sz="2400" dirty="0" smtClean="0"/>
              <a:t>imperialisme industriële samenleving liberalisme </a:t>
            </a:r>
          </a:p>
          <a:p>
            <a:r>
              <a:rPr lang="nl-NL" sz="2400" dirty="0" smtClean="0"/>
              <a:t>nationalisme </a:t>
            </a:r>
          </a:p>
          <a:p>
            <a:r>
              <a:rPr lang="nl-NL" sz="2400" dirty="0" smtClean="0"/>
              <a:t>politieke stromingen </a:t>
            </a:r>
          </a:p>
        </p:txBody>
      </p:sp>
    </p:spTree>
    <p:extLst>
      <p:ext uri="{BB962C8B-B14F-4D97-AF65-F5344CB8AC3E}">
        <p14:creationId xmlns:p14="http://schemas.microsoft.com/office/powerpoint/2010/main" val="19990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1196752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 industriële revolutie is een van de grootste veranderingen in de geschiedenis en had dan ook op tal van terreinen verstrekkende gevolgen</a:t>
            </a:r>
          </a:p>
          <a:p>
            <a:endParaRPr lang="nl-NL" sz="2800" dirty="0" smtClean="0"/>
          </a:p>
          <a:p>
            <a:pPr algn="ctr"/>
            <a:r>
              <a:rPr lang="nl-NL" sz="2800" dirty="0" smtClean="0"/>
              <a:t>Economisch </a:t>
            </a:r>
          </a:p>
          <a:p>
            <a:pPr algn="ctr"/>
            <a:r>
              <a:rPr lang="nl-NL" sz="2800" dirty="0" smtClean="0"/>
              <a:t>Sociaal </a:t>
            </a:r>
          </a:p>
          <a:p>
            <a:pPr algn="ctr"/>
            <a:r>
              <a:rPr lang="nl-NL" sz="2800" dirty="0" smtClean="0"/>
              <a:t>Politiek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2351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Hoe ziet de industriële samenleving eruit? </a:t>
            </a:r>
            <a:endParaRPr lang="nl-NL" sz="3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8352928" cy="41764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1268760"/>
            <a:ext cx="6225480" cy="41503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1628800"/>
            <a:ext cx="4341054" cy="48965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2348880"/>
            <a:ext cx="5508104" cy="373862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1916832"/>
            <a:ext cx="5122716" cy="381642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2852936"/>
            <a:ext cx="5943600" cy="3937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13610">
            <a:off x="2556345" y="1264748"/>
            <a:ext cx="3810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6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424936" cy="2520280"/>
          </a:xfrm>
        </p:spPr>
        <p:txBody>
          <a:bodyPr>
            <a:normAutofit/>
          </a:bodyPr>
          <a:lstStyle/>
          <a:p>
            <a:pPr algn="l"/>
            <a:r>
              <a:rPr lang="nl-NL" sz="3600" dirty="0" smtClean="0">
                <a:solidFill>
                  <a:schemeClr val="tx1"/>
                </a:solidFill>
              </a:rPr>
              <a:t>1 de </a:t>
            </a:r>
            <a:r>
              <a:rPr lang="nl-NL" sz="3600" dirty="0">
                <a:solidFill>
                  <a:schemeClr val="tx1"/>
                </a:solidFill>
              </a:rPr>
              <a:t>industriële revolutie die in de </a:t>
            </a:r>
            <a:r>
              <a:rPr lang="nl-NL" sz="3600" dirty="0" smtClean="0">
                <a:solidFill>
                  <a:schemeClr val="tx1"/>
                </a:solidFill>
              </a:rPr>
              <a:t/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   westerse wereld de basis legde voor </a:t>
            </a:r>
            <a:r>
              <a:rPr lang="nl-NL" sz="3600" dirty="0">
                <a:solidFill>
                  <a:schemeClr val="tx1"/>
                </a:solidFill>
              </a:rPr>
              <a:t>een </a:t>
            </a:r>
            <a:r>
              <a:rPr lang="nl-NL" sz="3600" dirty="0" smtClean="0">
                <a:solidFill>
                  <a:schemeClr val="tx1"/>
                </a:solidFill>
              </a:rPr>
              <a:t/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   industriële samenleving</a:t>
            </a:r>
            <a:br>
              <a:rPr lang="nl-NL" sz="3600" dirty="0" smtClean="0">
                <a:solidFill>
                  <a:schemeClr val="tx1"/>
                </a:solidFill>
              </a:rPr>
            </a:br>
            <a:r>
              <a:rPr lang="nl-NL" sz="3600" dirty="0" smtClean="0">
                <a:solidFill>
                  <a:schemeClr val="tx1"/>
                </a:solidFill>
              </a:rPr>
              <a:t>*</a:t>
            </a:r>
            <a:r>
              <a:rPr lang="nl-NL" sz="3600" dirty="0" smtClean="0">
                <a:solidFill>
                  <a:srgbClr val="FF0000"/>
                </a:solidFill>
              </a:rPr>
              <a:t>Hoe ziet die industriële samenleving eruit</a:t>
            </a:r>
            <a:r>
              <a:rPr lang="nl-NL" sz="3600" dirty="0" smtClean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068960"/>
            <a:ext cx="7020272" cy="23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rbeidsreglement 1850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25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rbeidsreglement Jurge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456"/>
            <a:ext cx="10917832" cy="109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0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0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129</Words>
  <Application>Microsoft Macintosh PowerPoint</Application>
  <PresentationFormat>Diavoorstelling (4:3)</PresentationFormat>
  <Paragraphs>49</Paragraphs>
  <Slides>22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Tijdvak 8: de negentiende eeuw</vt:lpstr>
      <vt:lpstr>PowerPoint-presentatie</vt:lpstr>
      <vt:lpstr>PowerPoint-presentatie</vt:lpstr>
      <vt:lpstr>PowerPoint-presentatie</vt:lpstr>
      <vt:lpstr>Hoe ziet de industriële samenleving eruit?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8: de negentien eeuw en Duitsland 1871-1945</dc:title>
  <dc:creator>Naam</dc:creator>
  <cp:lastModifiedBy>John van Zuijlen</cp:lastModifiedBy>
  <cp:revision>22</cp:revision>
  <cp:lastPrinted>2015-05-25T18:34:17Z</cp:lastPrinted>
  <dcterms:created xsi:type="dcterms:W3CDTF">2015-05-14T13:45:50Z</dcterms:created>
  <dcterms:modified xsi:type="dcterms:W3CDTF">2015-05-25T19:02:08Z</dcterms:modified>
</cp:coreProperties>
</file>