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9" r:id="rId5"/>
    <p:sldId id="260" r:id="rId6"/>
    <p:sldId id="258" r:id="rId7"/>
    <p:sldId id="261" r:id="rId8"/>
    <p:sldId id="262" r:id="rId9"/>
    <p:sldId id="263" r:id="rId10"/>
    <p:sldId id="264" r:id="rId11"/>
    <p:sldId id="271" r:id="rId12"/>
    <p:sldId id="265" r:id="rId13"/>
    <p:sldId id="266" r:id="rId14"/>
    <p:sldId id="267" r:id="rId15"/>
    <p:sldId id="268" r:id="rId16"/>
    <p:sldId id="269" r:id="rId17"/>
    <p:sldId id="272" r:id="rId18"/>
    <p:sldId id="273" r:id="rId19"/>
    <p:sldId id="278"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 id="296" r:id="rId42"/>
    <p:sldId id="298" r:id="rId43"/>
    <p:sldId id="297"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1" d="100"/>
          <a:sy n="171" d="100"/>
        </p:scale>
        <p:origin x="-146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8E7FF46-EC4C-41C4-9569-C1F107A59545}" type="datetimeFigureOut">
              <a:rPr lang="nl-NL" smtClean="0"/>
              <a:t>13-05-16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193911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8E7FF46-EC4C-41C4-9569-C1F107A59545}" type="datetimeFigureOut">
              <a:rPr lang="nl-NL" smtClean="0"/>
              <a:t>13-05-16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18393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8E7FF46-EC4C-41C4-9569-C1F107A59545}" type="datetimeFigureOut">
              <a:rPr lang="nl-NL" smtClean="0"/>
              <a:t>13-05-16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71127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8E7FF46-EC4C-41C4-9569-C1F107A59545}" type="datetimeFigureOut">
              <a:rPr lang="nl-NL" smtClean="0"/>
              <a:t>13-05-16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251887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8E7FF46-EC4C-41C4-9569-C1F107A59545}" type="datetimeFigureOut">
              <a:rPr lang="nl-NL" smtClean="0"/>
              <a:t>13-05-16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29732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8E7FF46-EC4C-41C4-9569-C1F107A59545}" type="datetimeFigureOut">
              <a:rPr lang="nl-NL" smtClean="0"/>
              <a:t>13-05-16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214264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8E7FF46-EC4C-41C4-9569-C1F107A59545}" type="datetimeFigureOut">
              <a:rPr lang="nl-NL" smtClean="0"/>
              <a:t>13-05-16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224769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8E7FF46-EC4C-41C4-9569-C1F107A59545}" type="datetimeFigureOut">
              <a:rPr lang="nl-NL" smtClean="0"/>
              <a:t>13-05-16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259510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8E7FF46-EC4C-41C4-9569-C1F107A59545}" type="datetimeFigureOut">
              <a:rPr lang="nl-NL" smtClean="0"/>
              <a:t>13-05-16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334032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8E7FF46-EC4C-41C4-9569-C1F107A59545}" type="datetimeFigureOut">
              <a:rPr lang="nl-NL" smtClean="0"/>
              <a:t>13-05-16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14982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8E7FF46-EC4C-41C4-9569-C1F107A59545}" type="datetimeFigureOut">
              <a:rPr lang="nl-NL" smtClean="0"/>
              <a:t>13-05-16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B1F89E-A395-49BC-BEE4-BD242C2F0135}" type="slidenum">
              <a:rPr lang="nl-NL" smtClean="0"/>
              <a:t>‹nr.›</a:t>
            </a:fld>
            <a:endParaRPr lang="nl-NL"/>
          </a:p>
        </p:txBody>
      </p:sp>
    </p:spTree>
    <p:extLst>
      <p:ext uri="{BB962C8B-B14F-4D97-AF65-F5344CB8AC3E}">
        <p14:creationId xmlns:p14="http://schemas.microsoft.com/office/powerpoint/2010/main" val="28117267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7FF46-EC4C-41C4-9569-C1F107A59545}" type="datetimeFigureOut">
              <a:rPr lang="nl-NL" smtClean="0"/>
              <a:t>13-05-16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F89E-A395-49BC-BEE4-BD242C2F0135}" type="slidenum">
              <a:rPr lang="nl-NL" smtClean="0"/>
              <a:t>‹nr.›</a:t>
            </a:fld>
            <a:endParaRPr lang="nl-NL"/>
          </a:p>
        </p:txBody>
      </p:sp>
    </p:spTree>
    <p:extLst>
      <p:ext uri="{BB962C8B-B14F-4D97-AF65-F5344CB8AC3E}">
        <p14:creationId xmlns:p14="http://schemas.microsoft.com/office/powerpoint/2010/main" val="419643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gif"/><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gif"/><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gif"/><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 Id="rId3"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 Id="rId3" Type="http://schemas.openxmlformats.org/officeDocument/2006/relationships/image" Target="../media/image5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 Id="rId3"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image" Target="../media/image5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 Id="rId3"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ijdvakken.nl/vroege-middeleeuwen/" TargetMode="External"/><Relationship Id="rId3" Type="http://schemas.openxmlformats.org/officeDocument/2006/relationships/hyperlink" Target="http://www.tijdvakken.nl/kalie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51520" y="908720"/>
            <a:ext cx="7772400" cy="1470025"/>
          </a:xfrm>
        </p:spPr>
        <p:txBody>
          <a:bodyPr/>
          <a:lstStyle/>
          <a:p>
            <a:r>
              <a:rPr lang="nl-NL" dirty="0" smtClean="0"/>
              <a:t>Jagers, verzamelaars, boeren en stedelingen</a:t>
            </a:r>
            <a:endParaRPr lang="nl-NL" dirty="0"/>
          </a:p>
        </p:txBody>
      </p:sp>
      <p:sp>
        <p:nvSpPr>
          <p:cNvPr id="4" name="Rechthoek 3"/>
          <p:cNvSpPr/>
          <p:nvPr/>
        </p:nvSpPr>
        <p:spPr>
          <a:xfrm>
            <a:off x="1713028" y="4365104"/>
            <a:ext cx="6984776" cy="1631216"/>
          </a:xfrm>
          <a:prstGeom prst="rect">
            <a:avLst/>
          </a:prstGeom>
        </p:spPr>
        <p:txBody>
          <a:bodyPr wrap="square">
            <a:spAutoFit/>
          </a:bodyPr>
          <a:lstStyle/>
          <a:p>
            <a:r>
              <a:rPr lang="nl-NL" sz="2000" dirty="0" smtClean="0"/>
              <a:t>Kenmerkende Aspecten</a:t>
            </a:r>
          </a:p>
          <a:p>
            <a:r>
              <a:rPr lang="nl-NL" sz="2000" dirty="0" smtClean="0"/>
              <a:t> </a:t>
            </a:r>
          </a:p>
          <a:p>
            <a:r>
              <a:rPr lang="nl-NL" sz="2000" dirty="0" smtClean="0"/>
              <a:t>- De levenswijze van jagers-verzamelaars.</a:t>
            </a:r>
          </a:p>
          <a:p>
            <a:r>
              <a:rPr lang="nl-NL" sz="2000" dirty="0" smtClean="0"/>
              <a:t>- Het ontstaan van landbouw en landbouwsamenlevingen</a:t>
            </a:r>
          </a:p>
          <a:p>
            <a:r>
              <a:rPr lang="nl-NL" sz="2000" dirty="0" smtClean="0"/>
              <a:t>- Het ontstaan van de eerste stedelijke gemeenschappen</a:t>
            </a:r>
            <a:endParaRPr lang="nl-NL" sz="2000" dirty="0"/>
          </a:p>
        </p:txBody>
      </p:sp>
    </p:spTree>
    <p:extLst>
      <p:ext uri="{BB962C8B-B14F-4D97-AF65-F5344CB8AC3E}">
        <p14:creationId xmlns:p14="http://schemas.microsoft.com/office/powerpoint/2010/main" val="10474143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geschiedenislessen.nl/vmbo1/prehistorie/img/rendierja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704856" cy="537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366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5536" y="442401"/>
            <a:ext cx="8496944" cy="6370975"/>
          </a:xfrm>
          <a:prstGeom prst="rect">
            <a:avLst/>
          </a:prstGeom>
        </p:spPr>
        <p:txBody>
          <a:bodyPr wrap="square">
            <a:spAutoFit/>
          </a:bodyPr>
          <a:lstStyle/>
          <a:p>
            <a:r>
              <a:rPr lang="nl-NL" sz="2400" b="1" dirty="0" smtClean="0"/>
              <a:t>2. Het ontstaan van landbouw en landbouwsamenlevingen:</a:t>
            </a:r>
            <a:r>
              <a:rPr lang="nl-NL" sz="2400" dirty="0" smtClean="0"/>
              <a:t/>
            </a:r>
            <a:br>
              <a:rPr lang="nl-NL" sz="2400" dirty="0" smtClean="0"/>
            </a:br>
            <a:r>
              <a:rPr lang="nl-NL" sz="2400" dirty="0" smtClean="0"/>
              <a:t>De landbouw ontstond doordat nomaden in het wild producten verzamelden, zoals gerst en tarwe. Door de kennis die ze opdeden over deze planten, gingen ze zelf zulke producten verbouwen. In het begin was het een aanvulling op de overige producten die ze hadden verzameld of op het gejaagde voedsel. De nomaden gingen ook beesten temmen, zo ontstond de veeteelt. Op deze manieren ontstond er een landbouwsamenleving.</a:t>
            </a:r>
            <a:br>
              <a:rPr lang="nl-NL" sz="2400" dirty="0" smtClean="0"/>
            </a:br>
            <a:r>
              <a:rPr lang="nl-NL" sz="2400" dirty="0" smtClean="0"/>
              <a:t>Landbouwsamenleving: Is een samenleving waarbij de landbouw het meeste voorkomende bestaan is van overleven. Tijdens een landbouwsamenleving is er weinig handel en zijn er weinig ambachten. Het eerste voorkomen van een landbouwsamenleving was rond het jaar 10000 v. C. in het Midden-Oosten. Een grote verandering met de jager-verzamelaars is dat ze op één plaats bleven wonen. Ze gingen ook opzoek naar nieuwe technieken om hun productie te verbeteren.</a:t>
            </a:r>
            <a:br>
              <a:rPr lang="nl-NL" sz="2400" dirty="0" smtClean="0"/>
            </a:br>
            <a:endParaRPr lang="nl-NL" sz="2400" dirty="0"/>
          </a:p>
        </p:txBody>
      </p:sp>
    </p:spTree>
    <p:extLst>
      <p:ext uri="{BB962C8B-B14F-4D97-AF65-F5344CB8AC3E}">
        <p14:creationId xmlns:p14="http://schemas.microsoft.com/office/powerpoint/2010/main" val="21166055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rcheoloogindeklas.nl/archeos/images/teksten/nst-maquettebandkerami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948437"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home.planet.nl/%7Evink0077/Image/eeuw26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143500"/>
            <a:ext cx="21336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miniworldrotterdam.com/foto/2013/20131125_07_diorama_limburgs_museum_eerste_bo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61048"/>
            <a:ext cx="6288572" cy="25649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malmberg.nl/bladerboeken/geschiedenis/argusclou/lesmaterialen/lesboek6/files/assets/seo/page28_images/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278" y="578838"/>
            <a:ext cx="4600575"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749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overijssel.nl/publish/pages/128423/foto_7_de_eerste_boeren_bewerkt_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33" y="3645024"/>
            <a:ext cx="6004247" cy="277214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archeologie.nl/assets/websites/adc/images/nieuwsberichten/diversen/Gerestaureerde-speerpunten-uit-Groesbeek-%C2%A9-AD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60648"/>
            <a:ext cx="46005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archeoloogindeklas.nl/wp-content/uploads/ijzertij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47" y="3969214"/>
            <a:ext cx="238125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museumdescheper.nl/include/image.php?i=1b&amp;w=250&amp;h=203&amp;img=%2Fimage%2Fur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020505"/>
            <a:ext cx="238125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destentor.nl/polopoly_fs/1.3261408.1351006250%21/image/image.jpg_gen/derivatives/landscape_800_600/image-32614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63513"/>
            <a:ext cx="3897983" cy="292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5759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thuisinbrabant.nl/beeld/verhalen/_800/19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823" y="3811860"/>
            <a:ext cx="46005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ijzertijdboerderij.files.wordpress.com/2008/08/maq1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18" y="117723"/>
            <a:ext cx="45815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projectenbankcultuurhistorie.nl/sites/default/files/imagecache/2_columns_crop/historische-klimboerderi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7" y="1772816"/>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340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83568" y="764704"/>
            <a:ext cx="7848872" cy="4524315"/>
          </a:xfrm>
          <a:prstGeom prst="rect">
            <a:avLst/>
          </a:prstGeom>
        </p:spPr>
        <p:txBody>
          <a:bodyPr wrap="square">
            <a:spAutoFit/>
          </a:bodyPr>
          <a:lstStyle/>
          <a:p>
            <a:r>
              <a:rPr lang="nl-NL" sz="2400" b="1" dirty="0" smtClean="0"/>
              <a:t>3. Het ontstaan van de eerste stedelijke gemeenschappen</a:t>
            </a:r>
          </a:p>
          <a:p>
            <a:r>
              <a:rPr lang="nl-NL" sz="2400" dirty="0" smtClean="0"/>
              <a:t/>
            </a:r>
            <a:br>
              <a:rPr lang="nl-NL" sz="2400" dirty="0" smtClean="0"/>
            </a:br>
            <a:r>
              <a:rPr lang="nl-NL" sz="2400" dirty="0" smtClean="0"/>
              <a:t>De boeren ontdekken steeds betere technieken, waardoor ze meer konden produceren. Hierdoor hadden ze producten over. Deze producten konden ze verhandelen en sommige boeren gingen zich specialiseren in een bepaald product. Hierdoor ontstonden er ambachten, zoals het maken van gereedschap, aardewerk of kleding. Doordat de handel opgang kwam, groeiden de dorpen uit tot steden. In zulke steden werden producten verhandeld en vestigden ambachten zich om zo de producten makkelijker te kunnen verhandelen.</a:t>
            </a:r>
            <a:endParaRPr lang="nl-NL" sz="2400" dirty="0"/>
          </a:p>
        </p:txBody>
      </p:sp>
    </p:spTree>
    <p:extLst>
      <p:ext uri="{BB962C8B-B14F-4D97-AF65-F5344CB8AC3E}">
        <p14:creationId xmlns:p14="http://schemas.microsoft.com/office/powerpoint/2010/main" val="30396810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9868" cy="569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789040"/>
            <a:ext cx="31432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3685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8716"/>
            <a:ext cx="370414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descr="http://thumbs.dreamstime.com/z/hoofd-van-een-sumerische-annunaki-422247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60648"/>
            <a:ext cx="27527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http://www.neoweb.nl/forum2/index.php?action=dlattach;topic=4746.0;attach=1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205501"/>
            <a:ext cx="38100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7530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spijkerschrift kleitabl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pijkerschrift kleitabl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6" descr="Afbeeldingsresultaat voor spijkerschrift kleitabl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272" name="Picture 8" descr="http://assets.kennislink.nl/system/files/000/119/391/popup/b00qb5y1_640_360.jpg?1323611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68" y="312737"/>
            <a:ext cx="4382854" cy="2468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692696"/>
            <a:ext cx="3499098" cy="497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descr="http://www.dbnl.org/tekst/neij002univ01_01/neij002univ01ill6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13" y="2903537"/>
            <a:ext cx="35337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34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1520" y="986199"/>
            <a:ext cx="8712968" cy="4924425"/>
          </a:xfrm>
          <a:prstGeom prst="rect">
            <a:avLst/>
          </a:prstGeom>
          <a:noFill/>
        </p:spPr>
        <p:txBody>
          <a:bodyPr wrap="square" rtlCol="0">
            <a:spAutoFit/>
          </a:bodyPr>
          <a:lstStyle/>
          <a:p>
            <a:r>
              <a:rPr lang="nl-NL" sz="3200" dirty="0" smtClean="0"/>
              <a:t>Tijdvak 2: De tijd van Grieken en Romeinen</a:t>
            </a:r>
          </a:p>
          <a:p>
            <a:endParaRPr lang="nl-NL" dirty="0" smtClean="0"/>
          </a:p>
          <a:p>
            <a:endParaRPr lang="nl-NL" dirty="0" smtClean="0"/>
          </a:p>
          <a:p>
            <a:endParaRPr lang="nl-NL" dirty="0"/>
          </a:p>
          <a:p>
            <a:r>
              <a:rPr lang="nl-NL" sz="2400" dirty="0" smtClean="0"/>
              <a:t>Kenmerkende aspecten: </a:t>
            </a:r>
          </a:p>
          <a:p>
            <a:endParaRPr lang="nl-NL" sz="2400" dirty="0" smtClean="0"/>
          </a:p>
          <a:p>
            <a:r>
              <a:rPr lang="nl-NL" sz="2400" dirty="0" smtClean="0"/>
              <a:t>1 De ontwikkeling van wetenschap en politiek in de Griekse stadstaat</a:t>
            </a:r>
          </a:p>
          <a:p>
            <a:r>
              <a:rPr lang="nl-NL" sz="2400" dirty="0" smtClean="0"/>
              <a:t>2 Het Romeinse imperium en de verspreiding van de Grieks</a:t>
            </a:r>
            <a:br>
              <a:rPr lang="nl-NL" sz="2400" dirty="0" smtClean="0"/>
            </a:br>
            <a:r>
              <a:rPr lang="nl-NL" sz="2400" dirty="0" smtClean="0"/>
              <a:t>    Romeinse cultuur</a:t>
            </a:r>
          </a:p>
          <a:p>
            <a:r>
              <a:rPr lang="nl-NL" sz="2400" dirty="0" smtClean="0"/>
              <a:t>3 De vormentaal van de Grieks-Romeinse cultuur</a:t>
            </a:r>
          </a:p>
          <a:p>
            <a:r>
              <a:rPr lang="nl-NL" sz="2400" dirty="0" smtClean="0"/>
              <a:t>4 De confrontatie tussen Grieks-Romeinse en Germaanse cultuur</a:t>
            </a:r>
          </a:p>
          <a:p>
            <a:r>
              <a:rPr lang="nl-NL" sz="2400" dirty="0" smtClean="0"/>
              <a:t>5 De ontwikkeling van jodendom en christendom</a:t>
            </a:r>
          </a:p>
          <a:p>
            <a:endParaRPr lang="nl-NL" dirty="0"/>
          </a:p>
          <a:p>
            <a:endParaRPr lang="nl-NL" dirty="0" smtClean="0"/>
          </a:p>
        </p:txBody>
      </p:sp>
    </p:spTree>
    <p:extLst>
      <p:ext uri="{BB962C8B-B14F-4D97-AF65-F5344CB8AC3E}">
        <p14:creationId xmlns:p14="http://schemas.microsoft.com/office/powerpoint/2010/main" val="14766746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3568" y="836711"/>
            <a:ext cx="7704856" cy="4832092"/>
          </a:xfrm>
          <a:prstGeom prst="rect">
            <a:avLst/>
          </a:prstGeom>
        </p:spPr>
        <p:txBody>
          <a:bodyPr wrap="square">
            <a:spAutoFit/>
          </a:bodyPr>
          <a:lstStyle/>
          <a:p>
            <a:r>
              <a:rPr lang="nl-NL" sz="2800" b="1" dirty="0" smtClean="0"/>
              <a:t>1. De levenswijze van de jager-verzamelaars:</a:t>
            </a:r>
            <a:r>
              <a:rPr lang="nl-NL" sz="2800" dirty="0" smtClean="0"/>
              <a:t/>
            </a:r>
            <a:br>
              <a:rPr lang="nl-NL" sz="2800" dirty="0" smtClean="0"/>
            </a:br>
            <a:r>
              <a:rPr lang="nl-NL" sz="2800" dirty="0" smtClean="0"/>
              <a:t>Samenleving van jager-verzamelaars: mensen die rondtrekken en leven van de dingen die ze in de natuur vinden. Dit doen ze door middel van jagen (de wapens maakten ze van vuurstenen), vissen en het verzamelen van bessen en bramen etc. Als er niet genoeg eten meer was op een plek, dan trokken ze verder naar een andere plek. De mensen leefden in groepen van tientallen mensen. Het grootste deel van de prehistorie leefden ze op deze manier.</a:t>
            </a:r>
            <a:endParaRPr lang="nl-NL" sz="2800" dirty="0"/>
          </a:p>
        </p:txBody>
      </p:sp>
    </p:spTree>
    <p:extLst>
      <p:ext uri="{BB962C8B-B14F-4D97-AF65-F5344CB8AC3E}">
        <p14:creationId xmlns:p14="http://schemas.microsoft.com/office/powerpoint/2010/main" val="21569640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67544" y="332656"/>
            <a:ext cx="8280920" cy="6032421"/>
          </a:xfrm>
          <a:prstGeom prst="rect">
            <a:avLst/>
          </a:prstGeom>
        </p:spPr>
        <p:txBody>
          <a:bodyPr wrap="square">
            <a:spAutoFit/>
          </a:bodyPr>
          <a:lstStyle/>
          <a:p>
            <a:r>
              <a:rPr lang="nl-NL" sz="2400" b="1" dirty="0"/>
              <a:t>4. De ontwikkeling van wetenschappelijk denken en het denken over burgerschap en politiek in de Griekse stadstaat</a:t>
            </a:r>
            <a:r>
              <a:rPr lang="nl-NL" dirty="0"/>
              <a:t/>
            </a:r>
            <a:br>
              <a:rPr lang="nl-NL" dirty="0"/>
            </a:br>
            <a:r>
              <a:rPr lang="nl-NL" dirty="0"/>
              <a:t/>
            </a:r>
            <a:br>
              <a:rPr lang="nl-NL" dirty="0"/>
            </a:br>
            <a:r>
              <a:rPr lang="nl-NL" sz="2000" dirty="0"/>
              <a:t>Het denken over het burgerschap in een Griekse stadstaat was heel verschillend omdat ze vaak wisselden van regeringsvorm, </a:t>
            </a:r>
            <a:r>
              <a:rPr lang="nl-NL" sz="2000" dirty="0" err="1"/>
              <a:t>bijv</a:t>
            </a:r>
            <a:r>
              <a:rPr lang="nl-NL" sz="2000" dirty="0"/>
              <a:t>, monarchie, tirannie, aristocratie, oligarchie of democratie. Per stadstaat was dit verschillend. Een stad als Athene had eerst een monarchie, daarna een aristocratie en vervolgens een tirannie. Binnen de tirannie mochten alleen de vrije mannen stemmen. Vrouwen, kinderen en slaven mochten niet stemmen. Deze waren van het burgerschap uitgesloten</a:t>
            </a:r>
            <a:r>
              <a:rPr lang="nl-NL" sz="2000" dirty="0" smtClean="0"/>
              <a:t>.</a:t>
            </a:r>
          </a:p>
          <a:p>
            <a:endParaRPr lang="nl-NL" sz="2000" dirty="0"/>
          </a:p>
          <a:p>
            <a:r>
              <a:rPr lang="nl-NL" sz="2000" dirty="0" smtClean="0"/>
              <a:t>Het </a:t>
            </a:r>
            <a:r>
              <a:rPr lang="nl-NL" sz="2000" dirty="0"/>
              <a:t>wetenschappelijk denken in Griekenland ontstond in de 6e eeuw voor v. </a:t>
            </a:r>
            <a:r>
              <a:rPr lang="nl-NL" sz="2000" dirty="0" smtClean="0"/>
              <a:t>Chr. </a:t>
            </a:r>
            <a:r>
              <a:rPr lang="nl-NL" sz="2000" dirty="0"/>
              <a:t>in </a:t>
            </a:r>
            <a:r>
              <a:rPr lang="nl-NL" sz="2000" dirty="0" err="1"/>
              <a:t>Ionië</a:t>
            </a:r>
            <a:r>
              <a:rPr lang="nl-NL" sz="2000" dirty="0"/>
              <a:t>. Ze gingen op een wetenschappelijke manier kijken naar de natuur. Ze vroegen zich verschillende dingen af. Zoals of alles begon met een oerstof, welk vorm heeft de aarde. Ze gingen zich richten op verschillende dingen van de wetenschap. Ze bedachten verschillende natuurlijke wetten en wiskundige stellingen. </a:t>
            </a:r>
            <a:r>
              <a:rPr lang="nl-NL" sz="2000" dirty="0" err="1"/>
              <a:t>Hippocrates</a:t>
            </a:r>
            <a:r>
              <a:rPr lang="nl-NL" sz="2000" dirty="0"/>
              <a:t> legde ook de basis voor de medische wetenschap.</a:t>
            </a:r>
            <a:br>
              <a:rPr lang="nl-NL" sz="2000" dirty="0"/>
            </a:br>
            <a:endParaRPr lang="nl-NL" sz="2000" dirty="0"/>
          </a:p>
        </p:txBody>
      </p:sp>
    </p:spTree>
    <p:extLst>
      <p:ext uri="{BB962C8B-B14F-4D97-AF65-F5344CB8AC3E}">
        <p14:creationId xmlns:p14="http://schemas.microsoft.com/office/powerpoint/2010/main" val="41465840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reeships.timerime.com/user_files/34/34113/media/busts.png?t=12870039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5539013"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classconnection.s3.amazonaws.com/496/flashcards/3515496/png/image002-14156118A19271D59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45024"/>
            <a:ext cx="42481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threeships.timerime.com/users/16861/media/Pythagora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159894"/>
            <a:ext cx="2831587" cy="424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547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mjvdl.files.wordpress.com/2012/08/ostracis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2736304" cy="364531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home.scarlet.be/%7Efhermans/antwerpen1920/images/antieke_ka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512" y="2462839"/>
            <a:ext cx="5677968" cy="40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7845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67544" y="612845"/>
            <a:ext cx="8316238" cy="5170646"/>
          </a:xfrm>
          <a:prstGeom prst="rect">
            <a:avLst/>
          </a:prstGeom>
        </p:spPr>
        <p:txBody>
          <a:bodyPr wrap="square">
            <a:spAutoFit/>
          </a:bodyPr>
          <a:lstStyle/>
          <a:p>
            <a:r>
              <a:rPr lang="nl-NL" sz="2400" b="1" dirty="0" smtClean="0"/>
              <a:t>5 De </a:t>
            </a:r>
            <a:r>
              <a:rPr lang="nl-NL" sz="2400" b="1" dirty="0"/>
              <a:t>groei van het Romeinse imperium waardoor de Grieks-Romeinse cultuur zich in Europa </a:t>
            </a:r>
            <a:r>
              <a:rPr lang="nl-NL" sz="2400" b="1" dirty="0" smtClean="0"/>
              <a:t>verspreidde</a:t>
            </a:r>
          </a:p>
          <a:p>
            <a:r>
              <a:rPr lang="nl-NL" dirty="0"/>
              <a:t/>
            </a:r>
            <a:br>
              <a:rPr lang="nl-NL" dirty="0"/>
            </a:br>
            <a:r>
              <a:rPr lang="nl-NL" sz="2400" dirty="0"/>
              <a:t>Rome werd in 754 v. C. gesticht. Vanuit Rome werd Italië veroverd rond 500-300 v. C. Hierna veroverden ze de landen Spanje en Portugal. Na een strijd van honderd jaar versloegen </a:t>
            </a:r>
            <a:r>
              <a:rPr lang="nl-NL" sz="2400" dirty="0" smtClean="0"/>
              <a:t>de Romeinen het machtige </a:t>
            </a:r>
            <a:r>
              <a:rPr lang="nl-NL" sz="2400" dirty="0" err="1"/>
              <a:t>Carthago</a:t>
            </a:r>
            <a:r>
              <a:rPr lang="nl-NL" sz="2400" dirty="0"/>
              <a:t>. </a:t>
            </a:r>
            <a:r>
              <a:rPr lang="nl-NL" sz="2400" dirty="0" smtClean="0"/>
              <a:t>In </a:t>
            </a:r>
            <a:r>
              <a:rPr lang="nl-NL" sz="2400" dirty="0"/>
              <a:t>het oosten werden Macedonië, Balkan en Griekenland aan het gebied toegevoegd. </a:t>
            </a:r>
            <a:endParaRPr lang="nl-NL" sz="2400" dirty="0" smtClean="0"/>
          </a:p>
          <a:p>
            <a:endParaRPr lang="nl-NL" sz="2400" dirty="0" smtClean="0"/>
          </a:p>
          <a:p>
            <a:r>
              <a:rPr lang="nl-NL" sz="2400" dirty="0" smtClean="0"/>
              <a:t>Rome </a:t>
            </a:r>
            <a:r>
              <a:rPr lang="nl-NL" sz="2400" dirty="0"/>
              <a:t>was altijd republiek totdat Julius </a:t>
            </a:r>
            <a:r>
              <a:rPr lang="nl-NL" sz="2400" dirty="0" err="1"/>
              <a:t>Ceasar</a:t>
            </a:r>
            <a:r>
              <a:rPr lang="nl-NL" sz="2400" dirty="0"/>
              <a:t> de macht greep. In het hele rijk verspreidde </a:t>
            </a:r>
            <a:r>
              <a:rPr lang="nl-NL" sz="2400" dirty="0" smtClean="0"/>
              <a:t>zich de </a:t>
            </a:r>
            <a:r>
              <a:rPr lang="nl-NL" sz="2400" dirty="0"/>
              <a:t>Grieks-Romeinse cultuur. </a:t>
            </a:r>
            <a:r>
              <a:rPr lang="nl-NL" sz="2400" dirty="0" smtClean="0"/>
              <a:t>De Romeinen bouwden </a:t>
            </a:r>
            <a:r>
              <a:rPr lang="nl-NL" sz="2400" dirty="0"/>
              <a:t>overal bruggen, aquaducten en amfitheaters. </a:t>
            </a:r>
            <a:r>
              <a:rPr lang="nl-NL" sz="2400" dirty="0" smtClean="0"/>
              <a:t> Ze </a:t>
            </a:r>
            <a:r>
              <a:rPr lang="nl-NL" sz="2400" dirty="0"/>
              <a:t>bouwden tempels in Griekse stijl en </a:t>
            </a:r>
            <a:r>
              <a:rPr lang="nl-NL" sz="2400" dirty="0" smtClean="0"/>
              <a:t>legden wegen aan. Latijn werd de voertaal. </a:t>
            </a:r>
            <a:endParaRPr lang="nl-NL" sz="2400" dirty="0"/>
          </a:p>
        </p:txBody>
      </p:sp>
    </p:spTree>
    <p:extLst>
      <p:ext uri="{BB962C8B-B14F-4D97-AF65-F5344CB8AC3E}">
        <p14:creationId xmlns:p14="http://schemas.microsoft.com/office/powerpoint/2010/main" val="24154749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heologiegeschiedenis.files.wordpress.com/2008/07/0a72f-a02d691e1c.png?w=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54" y="404664"/>
            <a:ext cx="8551539"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81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uste van Julius Caesar in het Museo Archeologico Nazionale te Nap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25" y="476672"/>
            <a:ext cx="3312368" cy="600211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355976" y="507684"/>
            <a:ext cx="3960440" cy="5940088"/>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t>Militaire prestaties liggen ten grondslag aan Romeinse Rijk</a:t>
            </a:r>
          </a:p>
          <a:p>
            <a:pPr marL="285750" indent="-285750">
              <a:buFont typeface="Arial" panose="020B0604020202020204" pitchFamily="34" charset="0"/>
              <a:buChar char="•"/>
            </a:pPr>
            <a:r>
              <a:rPr lang="nl-NL" sz="2000" dirty="0" smtClean="0"/>
              <a:t>‘Rome’ was een republiek; de macht was in handen van de senaat</a:t>
            </a:r>
          </a:p>
          <a:p>
            <a:pPr marL="285750" indent="-285750">
              <a:buFont typeface="Arial" panose="020B0604020202020204" pitchFamily="34" charset="0"/>
              <a:buChar char="•"/>
            </a:pPr>
            <a:r>
              <a:rPr lang="nl-NL" sz="2000" dirty="0" smtClean="0"/>
              <a:t>Uit ruzies (burgeroorlogen) tussen legeraanvoerders komt de dictator voort &gt; keizer </a:t>
            </a:r>
            <a:r>
              <a:rPr lang="nl-NL" sz="2000" dirty="0" err="1" smtClean="0"/>
              <a:t>bv.Ceasar</a:t>
            </a:r>
            <a:r>
              <a:rPr lang="nl-NL" sz="2000" dirty="0" smtClean="0"/>
              <a:t>; </a:t>
            </a:r>
            <a:r>
              <a:rPr lang="nl-NL" sz="2000" dirty="0" err="1" smtClean="0"/>
              <a:t>Octavianus</a:t>
            </a:r>
            <a:r>
              <a:rPr lang="nl-NL" sz="2000" dirty="0" smtClean="0"/>
              <a:t>; etc.</a:t>
            </a:r>
          </a:p>
          <a:p>
            <a:pPr marL="285750" indent="-285750">
              <a:buFont typeface="Arial" panose="020B0604020202020204" pitchFamily="34" charset="0"/>
              <a:buChar char="•"/>
            </a:pPr>
            <a:r>
              <a:rPr lang="nl-NL" sz="2000" dirty="0" smtClean="0"/>
              <a:t>Het Romeinse keizerrijk had </a:t>
            </a:r>
            <a:r>
              <a:rPr lang="nl-NL" sz="2000" dirty="0" err="1" smtClean="0"/>
              <a:t>natuuurlijke</a:t>
            </a:r>
            <a:r>
              <a:rPr lang="nl-NL" sz="2000" dirty="0" smtClean="0"/>
              <a:t> grenzen</a:t>
            </a:r>
          </a:p>
          <a:p>
            <a:pPr marL="285750" indent="-285750">
              <a:buFont typeface="Arial" panose="020B0604020202020204" pitchFamily="34" charset="0"/>
              <a:buChar char="•"/>
            </a:pPr>
            <a:r>
              <a:rPr lang="nl-NL" sz="2000" dirty="0" smtClean="0"/>
              <a:t>De Romeinen koesterden bewondering voor de Griekse cultuur die deels wordt overgenomen</a:t>
            </a:r>
          </a:p>
          <a:p>
            <a:pPr marL="285750" indent="-285750">
              <a:buFont typeface="Arial" panose="020B0604020202020204" pitchFamily="34" charset="0"/>
              <a:buChar char="•"/>
            </a:pPr>
            <a:r>
              <a:rPr lang="nl-NL" sz="2000" dirty="0" smtClean="0"/>
              <a:t>Overheerste volkeren worden geromaniseerd ( bv Kelten, Germanen)</a:t>
            </a:r>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28042185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sp.altervista.org/wp-content/uploads/2012/04/Guerra_gal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634107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ecx.images-amazon.com/images/I/41l7CgTME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701102"/>
            <a:ext cx="24288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802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1560" y="476672"/>
            <a:ext cx="7992888" cy="3231654"/>
          </a:xfrm>
          <a:prstGeom prst="rect">
            <a:avLst/>
          </a:prstGeom>
        </p:spPr>
        <p:txBody>
          <a:bodyPr wrap="square">
            <a:spAutoFit/>
          </a:bodyPr>
          <a:lstStyle/>
          <a:p>
            <a:r>
              <a:rPr lang="nl-NL" sz="2400" b="1" dirty="0"/>
              <a:t>De </a:t>
            </a:r>
            <a:r>
              <a:rPr lang="nl-NL" sz="2400" b="1" dirty="0" smtClean="0"/>
              <a:t>vormentaal </a:t>
            </a:r>
            <a:r>
              <a:rPr lang="nl-NL" sz="2400" b="1" dirty="0"/>
              <a:t>van de Grieks-Romeinse </a:t>
            </a:r>
            <a:r>
              <a:rPr lang="nl-NL" sz="2400" b="1" dirty="0" smtClean="0"/>
              <a:t>cultuur</a:t>
            </a:r>
          </a:p>
          <a:p>
            <a:r>
              <a:rPr lang="nl-NL" dirty="0"/>
              <a:t/>
            </a:r>
            <a:br>
              <a:rPr lang="nl-NL" dirty="0"/>
            </a:br>
            <a:r>
              <a:rPr lang="nl-NL" dirty="0" smtClean="0"/>
              <a:t>In de bouw- en beeldhouwkunst ontwikkelden de Grieken een eigen stijl. De Romeinen namen deze stijl over en exporteerden hem via veroveringen naar andere delen van Europa. Na de val van het Romeinse rijk bleef de Grieks- Romeinse vormentaal het voorbeeld voor bouwmeesters en kunstenaars.</a:t>
            </a:r>
          </a:p>
          <a:p>
            <a:r>
              <a:rPr lang="nl-NL" dirty="0" smtClean="0"/>
              <a:t>Voorbeelden van Griekse en Romeinse gebouwen: Griekse tempel op Sicilië, Aquaduct in Zuid Frankrijk (Pont du Gare), Colosseum)</a:t>
            </a:r>
          </a:p>
          <a:p>
            <a:endParaRPr lang="nl-NL" dirty="0"/>
          </a:p>
          <a:p>
            <a:endParaRPr lang="nl-NL" dirty="0" smtClean="0"/>
          </a:p>
          <a:p>
            <a:endParaRPr lang="nl-NL" dirty="0"/>
          </a:p>
        </p:txBody>
      </p:sp>
      <p:pic>
        <p:nvPicPr>
          <p:cNvPr id="17410" name="Picture 2" descr="http://threeships.timerime.com/users/20333/media/tem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19" y="3140968"/>
            <a:ext cx="27527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threeships.timerime.com/users/20333/media/ajdhgjkadg.jpg?t=1265192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135643"/>
            <a:ext cx="3042161" cy="188174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demoschool.timerime.com/users/16864/medi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275" y="2852936"/>
            <a:ext cx="244792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740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telegraph.co.uk/multimedia/archive/02412/Colosseum_241236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35" y="332656"/>
            <a:ext cx="460057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crystalinks.com/Colosseum_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068960"/>
            <a:ext cx="4600575"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639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crystalinks.com/PantheonAe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3888432" cy="441662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thehistoryhub.com/wp-content/uploads/2014/10/Pantheon-I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776"/>
            <a:ext cx="4332023"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516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376" y="188640"/>
            <a:ext cx="5580112" cy="2762028"/>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140968"/>
            <a:ext cx="9001000" cy="3606101"/>
          </a:xfrm>
          <a:prstGeom prst="rect">
            <a:avLst/>
          </a:prstGeom>
        </p:spPr>
      </p:pic>
    </p:spTree>
    <p:extLst>
      <p:ext uri="{BB962C8B-B14F-4D97-AF65-F5344CB8AC3E}">
        <p14:creationId xmlns:p14="http://schemas.microsoft.com/office/powerpoint/2010/main" val="14310388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27584" y="1166843"/>
            <a:ext cx="7632848" cy="5109091"/>
          </a:xfrm>
          <a:prstGeom prst="rect">
            <a:avLst/>
          </a:prstGeom>
        </p:spPr>
        <p:txBody>
          <a:bodyPr wrap="square">
            <a:spAutoFit/>
          </a:bodyPr>
          <a:lstStyle/>
          <a:p>
            <a:r>
              <a:rPr lang="nl-NL" sz="2400" b="1" dirty="0" smtClean="0"/>
              <a:t>4 De </a:t>
            </a:r>
            <a:r>
              <a:rPr lang="nl-NL" sz="2400" b="1" dirty="0"/>
              <a:t>confrontatie tussen de Grieks-Romeinse cultuur en de Germaanse cultuur van Noordwest-Europa. </a:t>
            </a:r>
            <a:endParaRPr lang="nl-NL" sz="2400" b="1" dirty="0" smtClean="0"/>
          </a:p>
          <a:p>
            <a:r>
              <a:rPr lang="nl-NL" dirty="0"/>
              <a:t/>
            </a:r>
            <a:br>
              <a:rPr lang="nl-NL" dirty="0"/>
            </a:br>
            <a:r>
              <a:rPr lang="nl-NL" sz="2000" dirty="0"/>
              <a:t>De Romeinen vielen rond 12 v. </a:t>
            </a:r>
            <a:r>
              <a:rPr lang="nl-NL" sz="2000" dirty="0" smtClean="0"/>
              <a:t>Chr. </a:t>
            </a:r>
            <a:r>
              <a:rPr lang="nl-NL" sz="2000" dirty="0"/>
              <a:t>Nederland </a:t>
            </a:r>
            <a:r>
              <a:rPr lang="nl-NL" sz="2000" dirty="0" smtClean="0"/>
              <a:t>binnen. Ze wilden hun rijk uitbreiden tot diep in Duitsland maar werden daar in 9 na Chr. Verslagen. De </a:t>
            </a:r>
            <a:r>
              <a:rPr lang="nl-NL" sz="2000" dirty="0"/>
              <a:t>Rijn bleef </a:t>
            </a:r>
            <a:r>
              <a:rPr lang="nl-NL" sz="2000" dirty="0" smtClean="0"/>
              <a:t>zodoende 400 </a:t>
            </a:r>
            <a:r>
              <a:rPr lang="nl-NL" sz="2000" dirty="0"/>
              <a:t>jaar de grens tussen de Romeinen en de Germanen. </a:t>
            </a:r>
            <a:endParaRPr lang="nl-NL" sz="2000" dirty="0" smtClean="0"/>
          </a:p>
          <a:p>
            <a:endParaRPr lang="nl-NL" sz="2000" dirty="0" smtClean="0"/>
          </a:p>
          <a:p>
            <a:r>
              <a:rPr lang="nl-NL" sz="2000" dirty="0" smtClean="0"/>
              <a:t>In het grensgebied onderhielden Romeinen en Germanen verschillende soorten contacten. Ze dreven niet alleen handel, ook mochten Germanen dienst nemen in het Romeinse leger. Daardoor kregen de Germaanse Bataven een bevoorrechte positie. Toen in Rome een strijd uitbrak om de troon (69) kwamen ook de Bataven (</a:t>
            </a:r>
            <a:r>
              <a:rPr lang="nl-NL" sz="2000" dirty="0" err="1" smtClean="0"/>
              <a:t>olv</a:t>
            </a:r>
            <a:r>
              <a:rPr lang="nl-NL" sz="2000" dirty="0" smtClean="0"/>
              <a:t> Julius </a:t>
            </a:r>
            <a:r>
              <a:rPr lang="nl-NL" sz="2000" dirty="0" err="1" smtClean="0"/>
              <a:t>Civilis</a:t>
            </a:r>
            <a:r>
              <a:rPr lang="nl-NL" sz="2000" dirty="0" smtClean="0"/>
              <a:t>) in opstand. De </a:t>
            </a:r>
            <a:r>
              <a:rPr lang="nl-NL" sz="2000" dirty="0"/>
              <a:t>B</a:t>
            </a:r>
            <a:r>
              <a:rPr lang="nl-NL" sz="2000" dirty="0" smtClean="0"/>
              <a:t>ataven werden verslagen maar werden later (ten tijde van de Bataafse Republiek, 1895)  gezien als de eerste </a:t>
            </a:r>
            <a:r>
              <a:rPr lang="nl-NL" sz="2000" dirty="0"/>
              <a:t>N</a:t>
            </a:r>
            <a:r>
              <a:rPr lang="nl-NL" sz="2000" dirty="0" smtClean="0"/>
              <a:t>ederlandse vrijheidsstrijders. </a:t>
            </a:r>
            <a:endParaRPr lang="nl-NL" sz="2000" dirty="0"/>
          </a:p>
        </p:txBody>
      </p:sp>
    </p:spTree>
    <p:extLst>
      <p:ext uri="{BB962C8B-B14F-4D97-AF65-F5344CB8AC3E}">
        <p14:creationId xmlns:p14="http://schemas.microsoft.com/office/powerpoint/2010/main" val="20946163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fthenisnow.nl/sites/default/files/styles/gallery_content/public/roemer-in-gefechtsstellung-8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60648"/>
            <a:ext cx="553819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anwbmotor.nl/sites/default/files/styles/page_top_banner/public/sarcofaag.jpg?itok=zuk8dc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310" y="3645024"/>
            <a:ext cx="579664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881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thumb/5/57/Rembrandt_Harmensz._van_Rijn_046.jpg/325px-Rembrandt_Harmensz._van_Rijn_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558868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npowetenschap.nl/.imaging/stk/wetenschap/zoom/media/wetenschap/programmas/Divers/Gaius-Julius-Civilis/original/Gaius-Julius-Civil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64904"/>
            <a:ext cx="41910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475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elderlander.nl/polopoly_fs/1.3636907.1417771825%21/image/image.jpg_gen/derivatives/landscape_800_600/image-36369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600575" cy="344805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historischnieuwsblad.nl/upload/image/HistorischNieuwsblad/romeinss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901691"/>
            <a:ext cx="4600575" cy="307657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www.surfspin.nl/trajanusvalkho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78768"/>
            <a:ext cx="25336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www2.nijmegen.nl/mmbase/images/967615/oude_munt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420" y="5190391"/>
            <a:ext cx="34480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archeologie-posterholt.nl/joomla/images/stories/food/imgp3459aaa%20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119567"/>
            <a:ext cx="3312368" cy="251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155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476672"/>
            <a:ext cx="8640960" cy="5786199"/>
          </a:xfrm>
          <a:prstGeom prst="rect">
            <a:avLst/>
          </a:prstGeom>
        </p:spPr>
        <p:txBody>
          <a:bodyPr wrap="square">
            <a:spAutoFit/>
          </a:bodyPr>
          <a:lstStyle/>
          <a:p>
            <a:r>
              <a:rPr lang="nl-NL" sz="2000" b="1" dirty="0"/>
              <a:t>De ontwikkeling van het jodendom en het christendom als de eerste monotheïstisch </a:t>
            </a:r>
            <a:r>
              <a:rPr lang="nl-NL" sz="2000" b="1" dirty="0" smtClean="0"/>
              <a:t>godsdiensten</a:t>
            </a:r>
          </a:p>
          <a:p>
            <a:pPr marL="285750" indent="-285750">
              <a:buFont typeface="Arial" panose="020B0604020202020204" pitchFamily="34" charset="0"/>
              <a:buChar char="•"/>
            </a:pPr>
            <a:r>
              <a:rPr lang="nl-NL" dirty="0"/>
              <a:t/>
            </a:r>
            <a:br>
              <a:rPr lang="nl-NL" dirty="0"/>
            </a:br>
            <a:r>
              <a:rPr lang="nl-NL" sz="2400" dirty="0" smtClean="0"/>
              <a:t>Tegenstelling polytheïsme (Romeinen) – monotheïsme (Joden / Christenen)</a:t>
            </a:r>
          </a:p>
          <a:p>
            <a:pPr marL="342900" indent="-342900">
              <a:buFont typeface="Arial" panose="020B0604020202020204" pitchFamily="34" charset="0"/>
              <a:buChar char="•"/>
            </a:pPr>
            <a:r>
              <a:rPr lang="nl-NL" sz="2400" dirty="0" smtClean="0"/>
              <a:t>Joden vereren één God (</a:t>
            </a:r>
            <a:r>
              <a:rPr lang="nl-NL" sz="2400" dirty="0" err="1" smtClean="0"/>
              <a:t>Jaweh</a:t>
            </a:r>
            <a:r>
              <a:rPr lang="nl-NL" sz="2400" dirty="0" smtClean="0"/>
              <a:t>), een goede god, waaraan je gehoorzaam moest zijn.</a:t>
            </a:r>
          </a:p>
          <a:p>
            <a:pPr marL="342900" indent="-342900">
              <a:buFont typeface="Arial" panose="020B0604020202020204" pitchFamily="34" charset="0"/>
              <a:buChar char="•"/>
            </a:pPr>
            <a:r>
              <a:rPr lang="nl-NL" sz="2400" dirty="0" smtClean="0"/>
              <a:t>Joodse wetten en regels vastgelegd in </a:t>
            </a:r>
            <a:r>
              <a:rPr lang="nl-NL" sz="2400" dirty="0" err="1" smtClean="0"/>
              <a:t>Tenach</a:t>
            </a:r>
            <a:endParaRPr lang="nl-NL" sz="2400" dirty="0" smtClean="0"/>
          </a:p>
          <a:p>
            <a:pPr marL="342900" indent="-342900">
              <a:buFont typeface="Arial" panose="020B0604020202020204" pitchFamily="34" charset="0"/>
              <a:buChar char="•"/>
            </a:pPr>
            <a:r>
              <a:rPr lang="nl-NL" sz="2400" dirty="0" smtClean="0"/>
              <a:t>Joden werden vaak vervolgd (slaven in Egypte; verwoesting van Jerusalem &gt; gevolg diaspora)</a:t>
            </a:r>
          </a:p>
          <a:p>
            <a:pPr marL="342900" indent="-342900">
              <a:buFont typeface="Arial" panose="020B0604020202020204" pitchFamily="34" charset="0"/>
              <a:buChar char="•"/>
            </a:pPr>
            <a:r>
              <a:rPr lang="nl-NL" sz="2400" dirty="0" smtClean="0"/>
              <a:t>Uit Jodendom ontstond het Christendom (Jezus: 30 na Chr.) &gt; veel vervolgingen &gt; martelaren</a:t>
            </a:r>
          </a:p>
          <a:p>
            <a:pPr marL="342900" indent="-342900">
              <a:buFont typeface="Arial" panose="020B0604020202020204" pitchFamily="34" charset="0"/>
              <a:buChar char="•"/>
            </a:pPr>
            <a:r>
              <a:rPr lang="nl-NL" sz="2400" dirty="0" smtClean="0"/>
              <a:t>313: Keizer Constantijn maakt einde aan vervolgingen en wordt zelf Christen (staatsgodsdienst)</a:t>
            </a:r>
          </a:p>
          <a:p>
            <a:pPr marL="342900" indent="-342900">
              <a:buFont typeface="Arial" panose="020B0604020202020204" pitchFamily="34" charset="0"/>
              <a:buChar char="•"/>
            </a:pPr>
            <a:r>
              <a:rPr lang="nl-NL" sz="2400" dirty="0" smtClean="0"/>
              <a:t>Bijbel zorgt ook voor orthodoxe geloofsleer (christelijk fundamentalisme)</a:t>
            </a:r>
            <a:endParaRPr lang="nl-NL" sz="2400" dirty="0"/>
          </a:p>
        </p:txBody>
      </p:sp>
    </p:spTree>
    <p:extLst>
      <p:ext uri="{BB962C8B-B14F-4D97-AF65-F5344CB8AC3E}">
        <p14:creationId xmlns:p14="http://schemas.microsoft.com/office/powerpoint/2010/main" val="28727006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holyhome.nl/symbolen-joden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212976"/>
            <a:ext cx="337185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boinnk.nl/blog/wp-content/uploads/2012/08/Israel-Juda-en-de-Joden-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90" y="287079"/>
            <a:ext cx="5408455" cy="367240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images.gizmag.com/hero/diaspora-social-netwo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373" y="346019"/>
            <a:ext cx="2994003" cy="168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482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1560" y="395952"/>
            <a:ext cx="7560840" cy="584775"/>
          </a:xfrm>
          <a:prstGeom prst="rect">
            <a:avLst/>
          </a:prstGeom>
        </p:spPr>
        <p:txBody>
          <a:bodyPr wrap="square">
            <a:spAutoFit/>
          </a:bodyPr>
          <a:lstStyle/>
          <a:p>
            <a:r>
              <a:rPr lang="nl-NL" sz="3200" b="1" dirty="0"/>
              <a:t>De tijd van monniken en ridders 500 – 1000 </a:t>
            </a:r>
            <a:endParaRPr lang="nl-NL" sz="3200" dirty="0"/>
          </a:p>
        </p:txBody>
      </p:sp>
      <p:sp>
        <p:nvSpPr>
          <p:cNvPr id="4" name="Rechthoek 3"/>
          <p:cNvSpPr/>
          <p:nvPr/>
        </p:nvSpPr>
        <p:spPr>
          <a:xfrm>
            <a:off x="467544" y="1199794"/>
            <a:ext cx="4572000" cy="1200329"/>
          </a:xfrm>
          <a:prstGeom prst="rect">
            <a:avLst/>
          </a:prstGeom>
        </p:spPr>
        <p:txBody>
          <a:bodyPr>
            <a:spAutoFit/>
          </a:bodyPr>
          <a:lstStyle/>
          <a:p>
            <a:r>
              <a:rPr lang="nl-NL" b="1" dirty="0"/>
              <a:t>11. De vrijwel volledige vervanging in West-Europa van de agrarische-urbane cultuur door een zelfvoorzienend agrarische cultuur, georganiseerd via </a:t>
            </a:r>
            <a:r>
              <a:rPr lang="nl-NL" b="1" dirty="0" err="1" smtClean="0"/>
              <a:t>hofstelsel</a:t>
            </a:r>
            <a:r>
              <a:rPr lang="nl-NL" b="1" dirty="0" smtClean="0"/>
              <a:t> </a:t>
            </a:r>
            <a:r>
              <a:rPr lang="nl-NL" b="1" dirty="0"/>
              <a:t>en horigheid</a:t>
            </a:r>
            <a:endParaRPr lang="nl-NL" dirty="0"/>
          </a:p>
        </p:txBody>
      </p:sp>
      <p:sp>
        <p:nvSpPr>
          <p:cNvPr id="5" name="Rechthoek 4"/>
          <p:cNvSpPr/>
          <p:nvPr/>
        </p:nvSpPr>
        <p:spPr>
          <a:xfrm>
            <a:off x="1979712" y="2475773"/>
            <a:ext cx="4572000" cy="646331"/>
          </a:xfrm>
          <a:prstGeom prst="rect">
            <a:avLst/>
          </a:prstGeom>
        </p:spPr>
        <p:txBody>
          <a:bodyPr>
            <a:spAutoFit/>
          </a:bodyPr>
          <a:lstStyle/>
          <a:p>
            <a:r>
              <a:rPr lang="nl-NL" b="1" dirty="0"/>
              <a:t>12. Het ontstaan van feodale verhoudingen in het bestuur</a:t>
            </a:r>
            <a:endParaRPr lang="nl-NL" dirty="0"/>
          </a:p>
        </p:txBody>
      </p:sp>
      <p:sp>
        <p:nvSpPr>
          <p:cNvPr id="6" name="Rechthoek 5"/>
          <p:cNvSpPr/>
          <p:nvPr/>
        </p:nvSpPr>
        <p:spPr>
          <a:xfrm>
            <a:off x="467544" y="3284984"/>
            <a:ext cx="4572000" cy="1200329"/>
          </a:xfrm>
          <a:prstGeom prst="rect">
            <a:avLst/>
          </a:prstGeom>
        </p:spPr>
        <p:txBody>
          <a:bodyPr>
            <a:spAutoFit/>
          </a:bodyPr>
          <a:lstStyle/>
          <a:p>
            <a:r>
              <a:rPr lang="nl-NL" b="1" dirty="0"/>
              <a:t>13. De opkomst van handel en ambacht die de basis legde voor het herleven van een </a:t>
            </a:r>
            <a:r>
              <a:rPr lang="nl-NL" b="1" dirty="0" err="1"/>
              <a:t>landbouwstedelijke</a:t>
            </a:r>
            <a:r>
              <a:rPr lang="nl-NL" b="1" dirty="0"/>
              <a:t> samenleving</a:t>
            </a:r>
            <a:r>
              <a:rPr lang="nl-NL" dirty="0"/>
              <a:t/>
            </a:r>
            <a:br>
              <a:rPr lang="nl-NL" dirty="0"/>
            </a:br>
            <a:endParaRPr lang="nl-NL" dirty="0"/>
          </a:p>
        </p:txBody>
      </p:sp>
      <p:sp>
        <p:nvSpPr>
          <p:cNvPr id="8" name="Rechthoek 7"/>
          <p:cNvSpPr/>
          <p:nvPr/>
        </p:nvSpPr>
        <p:spPr>
          <a:xfrm>
            <a:off x="2105980" y="4365104"/>
            <a:ext cx="4572000" cy="923330"/>
          </a:xfrm>
          <a:prstGeom prst="rect">
            <a:avLst/>
          </a:prstGeom>
        </p:spPr>
        <p:txBody>
          <a:bodyPr>
            <a:spAutoFit/>
          </a:bodyPr>
          <a:lstStyle/>
          <a:p>
            <a:r>
              <a:rPr lang="nl-NL" b="1" dirty="0"/>
              <a:t>9. De verspreiding van het christendom in geheel Europa</a:t>
            </a:r>
            <a:r>
              <a:rPr lang="nl-NL" dirty="0"/>
              <a:t/>
            </a:r>
            <a:br>
              <a:rPr lang="nl-NL" dirty="0"/>
            </a:br>
            <a:endParaRPr lang="nl-NL" dirty="0"/>
          </a:p>
        </p:txBody>
      </p:sp>
      <p:sp>
        <p:nvSpPr>
          <p:cNvPr id="10" name="Rechthoek 9"/>
          <p:cNvSpPr/>
          <p:nvPr/>
        </p:nvSpPr>
        <p:spPr>
          <a:xfrm>
            <a:off x="2120995" y="5085184"/>
            <a:ext cx="4572000" cy="923330"/>
          </a:xfrm>
          <a:prstGeom prst="rect">
            <a:avLst/>
          </a:prstGeom>
        </p:spPr>
        <p:txBody>
          <a:bodyPr>
            <a:spAutoFit/>
          </a:bodyPr>
          <a:lstStyle/>
          <a:p>
            <a:r>
              <a:rPr lang="nl-NL" b="1" dirty="0"/>
              <a:t>10. Het ontstaan en de verspreiding van de islam</a:t>
            </a:r>
            <a:r>
              <a:rPr lang="nl-NL" dirty="0"/>
              <a:t/>
            </a:r>
            <a:br>
              <a:rPr lang="nl-NL" dirty="0"/>
            </a:br>
            <a:endParaRPr lang="nl-NL" dirty="0"/>
          </a:p>
        </p:txBody>
      </p:sp>
    </p:spTree>
    <p:extLst>
      <p:ext uri="{BB962C8B-B14F-4D97-AF65-F5344CB8AC3E}">
        <p14:creationId xmlns:p14="http://schemas.microsoft.com/office/powerpoint/2010/main" val="8598837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3568" y="980728"/>
            <a:ext cx="7848872" cy="4524315"/>
          </a:xfrm>
          <a:prstGeom prst="rect">
            <a:avLst/>
          </a:prstGeom>
        </p:spPr>
        <p:txBody>
          <a:bodyPr wrap="square">
            <a:spAutoFit/>
          </a:bodyPr>
          <a:lstStyle/>
          <a:p>
            <a:r>
              <a:rPr lang="nl-NL" sz="3200" dirty="0" smtClean="0"/>
              <a:t>In het </a:t>
            </a:r>
            <a:r>
              <a:rPr lang="nl-NL" sz="3200" i="1" dirty="0" smtClean="0"/>
              <a:t>tijdvak</a:t>
            </a:r>
            <a:r>
              <a:rPr lang="nl-NL" sz="3200" dirty="0" smtClean="0"/>
              <a:t> van het jaar 500 tot 1000 gebeurde er veel op het gebied van religie. De twee grootste religies die de wereld nu kent hebben zich toen verspreidt. Het kan ook haast niet anders dat deze twee religies elkaar tegen kwamen. Zij wilden namelijk allebei hun gebied vergroten en kwamen elkaar tegen in Spanje en het oosten van Europa . Deze twee religies zijn de Islam en het Christendom. </a:t>
            </a:r>
            <a:endParaRPr lang="nl-NL" sz="3200" dirty="0"/>
          </a:p>
        </p:txBody>
      </p:sp>
    </p:spTree>
    <p:extLst>
      <p:ext uri="{BB962C8B-B14F-4D97-AF65-F5344CB8AC3E}">
        <p14:creationId xmlns:p14="http://schemas.microsoft.com/office/powerpoint/2010/main" val="37201093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67544" y="522909"/>
            <a:ext cx="7920880" cy="5262979"/>
          </a:xfrm>
          <a:prstGeom prst="rect">
            <a:avLst/>
          </a:prstGeom>
        </p:spPr>
        <p:txBody>
          <a:bodyPr wrap="square">
            <a:spAutoFit/>
          </a:bodyPr>
          <a:lstStyle/>
          <a:p>
            <a:r>
              <a:rPr lang="nl-NL" sz="2400" dirty="0" smtClean="0"/>
              <a:t>Het Christendom was aan het begin van de </a:t>
            </a:r>
            <a:r>
              <a:rPr lang="nl-NL" sz="2400" b="1" dirty="0" smtClean="0">
                <a:hlinkClick r:id="rId2" tooltip="vroege Middeleeuwen"/>
              </a:rPr>
              <a:t>vroege Middeleeuwen</a:t>
            </a:r>
            <a:r>
              <a:rPr lang="nl-NL" sz="2400" dirty="0" smtClean="0"/>
              <a:t> al redelijk verspreid over Europa. In het Romeinse rijk was deze religie namelijk staatsreligie geweest. Hierdoor was in het gebied waar zij hadden geheerst iedereen verplicht Christen. De Islam was aan het begin van dit </a:t>
            </a:r>
            <a:r>
              <a:rPr lang="nl-NL" sz="2400" i="1" dirty="0" smtClean="0"/>
              <a:t>tijdvak</a:t>
            </a:r>
            <a:r>
              <a:rPr lang="nl-NL" sz="2400" dirty="0" smtClean="0"/>
              <a:t> nog niet eens geboren. De Islam is een redelijk jonge religie. Het ontstond pas in het jaar 610. Dit was het jaar waarin de profeet Mohammad zijn eerste openbaring kreeg. </a:t>
            </a:r>
          </a:p>
          <a:p>
            <a:endParaRPr lang="nl-NL" sz="2400" dirty="0" smtClean="0"/>
          </a:p>
          <a:p>
            <a:r>
              <a:rPr lang="nl-NL" sz="2400" dirty="0" smtClean="0"/>
              <a:t>Maar terwijl de Rooms-katholieke kerk nog steeds bepaalde aan welke geloofsregels de Christenen zich moesten houden, gebeurde dat bij de Islam niet. De Islamitische landen werden geregeerd door een </a:t>
            </a:r>
            <a:r>
              <a:rPr lang="nl-NL" sz="2400" b="1" dirty="0" smtClean="0">
                <a:hlinkClick r:id="rId3" tooltip="kalief"/>
              </a:rPr>
              <a:t>kalief</a:t>
            </a:r>
            <a:r>
              <a:rPr lang="nl-NL" sz="2400" dirty="0" smtClean="0"/>
              <a:t>. De kalief had weinig te zeggen over de inhoud van het geloof.</a:t>
            </a:r>
            <a:endParaRPr lang="nl-NL" sz="2400" dirty="0"/>
          </a:p>
        </p:txBody>
      </p:sp>
    </p:spTree>
    <p:extLst>
      <p:ext uri="{BB962C8B-B14F-4D97-AF65-F5344CB8AC3E}">
        <p14:creationId xmlns:p14="http://schemas.microsoft.com/office/powerpoint/2010/main" val="14910701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9552" y="836712"/>
            <a:ext cx="8064896" cy="584775"/>
          </a:xfrm>
          <a:prstGeom prst="rect">
            <a:avLst/>
          </a:prstGeom>
        </p:spPr>
        <p:txBody>
          <a:bodyPr wrap="square">
            <a:spAutoFit/>
          </a:bodyPr>
          <a:lstStyle/>
          <a:p>
            <a:r>
              <a:rPr lang="nl-NL" sz="3200" b="1" dirty="0"/>
              <a:t>De tijd van de steden en staten 1000 – 1500 </a:t>
            </a:r>
            <a:endParaRPr lang="nl-NL" sz="3200" dirty="0"/>
          </a:p>
        </p:txBody>
      </p:sp>
      <p:sp>
        <p:nvSpPr>
          <p:cNvPr id="3" name="Rechthoek 2"/>
          <p:cNvSpPr/>
          <p:nvPr/>
        </p:nvSpPr>
        <p:spPr>
          <a:xfrm>
            <a:off x="467544" y="2924944"/>
            <a:ext cx="4572000" cy="2031325"/>
          </a:xfrm>
          <a:prstGeom prst="rect">
            <a:avLst/>
          </a:prstGeom>
        </p:spPr>
        <p:txBody>
          <a:bodyPr>
            <a:spAutoFit/>
          </a:bodyPr>
          <a:lstStyle/>
          <a:p>
            <a:r>
              <a:rPr lang="nl-NL" b="1" dirty="0"/>
              <a:t>13. De opkomst van handel en ambacht die de basis legde voor het herleven van een </a:t>
            </a:r>
            <a:r>
              <a:rPr lang="nl-NL" b="1" dirty="0" err="1"/>
              <a:t>landbouwstedelijke</a:t>
            </a:r>
            <a:r>
              <a:rPr lang="nl-NL" b="1" dirty="0"/>
              <a:t> samenleving</a:t>
            </a:r>
            <a:r>
              <a:rPr lang="nl-NL" dirty="0"/>
              <a:t/>
            </a:r>
            <a:br>
              <a:rPr lang="nl-NL" dirty="0"/>
            </a:br>
            <a:endParaRPr lang="nl-NL" dirty="0"/>
          </a:p>
          <a:p>
            <a:r>
              <a:rPr lang="nl-NL" b="1" dirty="0"/>
              <a:t>14. De opkomst van de stedelijke burgerij en de toenemende zelfstandigheid van steden</a:t>
            </a:r>
            <a:r>
              <a:rPr lang="nl-NL" dirty="0"/>
              <a:t/>
            </a:r>
            <a:br>
              <a:rPr lang="nl-NL" dirty="0"/>
            </a:br>
            <a:endParaRPr lang="nl-NL" dirty="0"/>
          </a:p>
        </p:txBody>
      </p:sp>
      <p:sp>
        <p:nvSpPr>
          <p:cNvPr id="4" name="Rechthoek 3"/>
          <p:cNvSpPr/>
          <p:nvPr/>
        </p:nvSpPr>
        <p:spPr>
          <a:xfrm>
            <a:off x="434836" y="1679894"/>
            <a:ext cx="3852936" cy="1200329"/>
          </a:xfrm>
          <a:prstGeom prst="rect">
            <a:avLst/>
          </a:prstGeom>
        </p:spPr>
        <p:txBody>
          <a:bodyPr wrap="square">
            <a:spAutoFit/>
          </a:bodyPr>
          <a:lstStyle/>
          <a:p>
            <a:r>
              <a:rPr lang="nl-NL" b="1" dirty="0"/>
              <a:t>16. De expansie van de christelijke wereld naar buiten toe, onder andere in de vorm van de kruistochten</a:t>
            </a:r>
            <a:r>
              <a:rPr lang="nl-NL" dirty="0"/>
              <a:t/>
            </a:r>
            <a:br>
              <a:rPr lang="nl-NL" dirty="0"/>
            </a:br>
            <a:endParaRPr lang="nl-NL" dirty="0"/>
          </a:p>
        </p:txBody>
      </p:sp>
      <p:sp>
        <p:nvSpPr>
          <p:cNvPr id="5" name="Rechthoek 4"/>
          <p:cNvSpPr/>
          <p:nvPr/>
        </p:nvSpPr>
        <p:spPr>
          <a:xfrm>
            <a:off x="4283968" y="1650438"/>
            <a:ext cx="4176464" cy="1477328"/>
          </a:xfrm>
          <a:prstGeom prst="rect">
            <a:avLst/>
          </a:prstGeom>
        </p:spPr>
        <p:txBody>
          <a:bodyPr wrap="square">
            <a:spAutoFit/>
          </a:bodyPr>
          <a:lstStyle/>
          <a:p>
            <a:r>
              <a:rPr lang="nl-NL" b="1" dirty="0"/>
              <a:t>15. Het conflict in de christelijke wereld over de vraag of de wereldlijke, dan wel geestelijke macht het primaat moest hebben</a:t>
            </a:r>
            <a:r>
              <a:rPr lang="nl-NL" dirty="0"/>
              <a:t/>
            </a:r>
            <a:br>
              <a:rPr lang="nl-NL" dirty="0"/>
            </a:br>
            <a:endParaRPr lang="nl-NL" dirty="0"/>
          </a:p>
        </p:txBody>
      </p:sp>
      <p:sp>
        <p:nvSpPr>
          <p:cNvPr id="7" name="Rechthoek 6"/>
          <p:cNvSpPr/>
          <p:nvPr/>
        </p:nvSpPr>
        <p:spPr>
          <a:xfrm>
            <a:off x="5049139" y="4280725"/>
            <a:ext cx="3555309" cy="923330"/>
          </a:xfrm>
          <a:prstGeom prst="rect">
            <a:avLst/>
          </a:prstGeom>
        </p:spPr>
        <p:txBody>
          <a:bodyPr wrap="square">
            <a:spAutoFit/>
          </a:bodyPr>
          <a:lstStyle/>
          <a:p>
            <a:r>
              <a:rPr lang="nl-NL" b="1" dirty="0"/>
              <a:t>17. Het begin van staatsvorming en centralisatie</a:t>
            </a:r>
            <a:r>
              <a:rPr lang="nl-NL" dirty="0"/>
              <a:t/>
            </a:r>
            <a:br>
              <a:rPr lang="nl-NL" dirty="0"/>
            </a:br>
            <a:endParaRPr lang="nl-NL" dirty="0"/>
          </a:p>
        </p:txBody>
      </p:sp>
    </p:spTree>
    <p:extLst>
      <p:ext uri="{BB962C8B-B14F-4D97-AF65-F5344CB8AC3E}">
        <p14:creationId xmlns:p14="http://schemas.microsoft.com/office/powerpoint/2010/main" val="29560267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 y="836712"/>
            <a:ext cx="9144000" cy="3844390"/>
          </a:xfrm>
          <a:prstGeom prst="rect">
            <a:avLst/>
          </a:prstGeom>
        </p:spPr>
      </p:pic>
    </p:spTree>
    <p:extLst>
      <p:ext uri="{BB962C8B-B14F-4D97-AF65-F5344CB8AC3E}">
        <p14:creationId xmlns:p14="http://schemas.microsoft.com/office/powerpoint/2010/main" val="38780705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51520" y="476672"/>
            <a:ext cx="4572000" cy="1200329"/>
          </a:xfrm>
          <a:prstGeom prst="rect">
            <a:avLst/>
          </a:prstGeom>
        </p:spPr>
        <p:txBody>
          <a:bodyPr>
            <a:spAutoFit/>
          </a:bodyPr>
          <a:lstStyle/>
          <a:p>
            <a:r>
              <a:rPr lang="nl-NL" b="1" dirty="0"/>
              <a:t>13. De opkomst van handel en ambacht </a:t>
            </a:r>
            <a:r>
              <a:rPr lang="nl-NL" b="1" dirty="0" smtClean="0"/>
              <a:t/>
            </a:r>
            <a:br>
              <a:rPr lang="nl-NL" b="1" dirty="0" smtClean="0"/>
            </a:br>
            <a:r>
              <a:rPr lang="nl-NL" b="1" dirty="0" smtClean="0"/>
              <a:t>die </a:t>
            </a:r>
            <a:r>
              <a:rPr lang="nl-NL" b="1" dirty="0"/>
              <a:t>de basis legde voor het herleven van </a:t>
            </a:r>
            <a:r>
              <a:rPr lang="nl-NL" b="1" dirty="0" smtClean="0"/>
              <a:t/>
            </a:r>
            <a:br>
              <a:rPr lang="nl-NL" b="1" dirty="0" smtClean="0"/>
            </a:br>
            <a:r>
              <a:rPr lang="nl-NL" b="1" dirty="0" smtClean="0"/>
              <a:t>een </a:t>
            </a:r>
            <a:r>
              <a:rPr lang="nl-NL" b="1" dirty="0" err="1"/>
              <a:t>landbouwstedelijke</a:t>
            </a:r>
            <a:r>
              <a:rPr lang="nl-NL" b="1" dirty="0"/>
              <a:t> samenleving</a:t>
            </a:r>
            <a:r>
              <a:rPr lang="nl-NL" dirty="0"/>
              <a:t/>
            </a:r>
            <a:br>
              <a:rPr lang="nl-NL" dirty="0"/>
            </a:br>
            <a:endParaRPr lang="nl-NL" dirty="0"/>
          </a:p>
        </p:txBody>
      </p:sp>
      <p:sp>
        <p:nvSpPr>
          <p:cNvPr id="4" name="Rechthoek 3"/>
          <p:cNvSpPr/>
          <p:nvPr/>
        </p:nvSpPr>
        <p:spPr>
          <a:xfrm>
            <a:off x="899592" y="1628800"/>
            <a:ext cx="4572000" cy="923330"/>
          </a:xfrm>
          <a:prstGeom prst="rect">
            <a:avLst/>
          </a:prstGeom>
        </p:spPr>
        <p:txBody>
          <a:bodyPr>
            <a:spAutoFit/>
          </a:bodyPr>
          <a:lstStyle/>
          <a:p>
            <a:r>
              <a:rPr lang="nl-NL" b="1" dirty="0"/>
              <a:t>14. De opkomst van de stedelijke burgerij </a:t>
            </a:r>
            <a:r>
              <a:rPr lang="nl-NL" b="1" dirty="0" smtClean="0"/>
              <a:t/>
            </a:r>
            <a:br>
              <a:rPr lang="nl-NL" b="1" dirty="0" smtClean="0"/>
            </a:br>
            <a:r>
              <a:rPr lang="nl-NL" b="1" dirty="0" smtClean="0"/>
              <a:t>en </a:t>
            </a:r>
            <a:r>
              <a:rPr lang="nl-NL" b="1" dirty="0"/>
              <a:t>de toenemende zelfstandigheid van </a:t>
            </a:r>
            <a:r>
              <a:rPr lang="nl-NL" b="1" dirty="0" smtClean="0"/>
              <a:t/>
            </a:r>
            <a:br>
              <a:rPr lang="nl-NL" b="1" dirty="0" smtClean="0"/>
            </a:br>
            <a:r>
              <a:rPr lang="nl-NL" b="1" dirty="0" smtClean="0"/>
              <a:t>steden</a:t>
            </a:r>
            <a:endParaRPr lang="nl-NL" dirty="0"/>
          </a:p>
        </p:txBody>
      </p:sp>
      <p:pic>
        <p:nvPicPr>
          <p:cNvPr id="5" name="Afbeelding 4"/>
          <p:cNvPicPr>
            <a:picLocks noChangeAspect="1"/>
          </p:cNvPicPr>
          <p:nvPr/>
        </p:nvPicPr>
        <p:blipFill>
          <a:blip r:embed="rId2"/>
          <a:stretch>
            <a:fillRect/>
          </a:stretch>
        </p:blipFill>
        <p:spPr>
          <a:xfrm>
            <a:off x="6228184" y="548680"/>
            <a:ext cx="2540000" cy="4826000"/>
          </a:xfrm>
          <a:prstGeom prst="rect">
            <a:avLst/>
          </a:prstGeom>
        </p:spPr>
      </p:pic>
      <p:pic>
        <p:nvPicPr>
          <p:cNvPr id="6" name="Afbeelding 5"/>
          <p:cNvPicPr>
            <a:picLocks noChangeAspect="1"/>
          </p:cNvPicPr>
          <p:nvPr/>
        </p:nvPicPr>
        <p:blipFill>
          <a:blip r:embed="rId3"/>
          <a:stretch>
            <a:fillRect/>
          </a:stretch>
        </p:blipFill>
        <p:spPr>
          <a:xfrm>
            <a:off x="251520" y="2708920"/>
            <a:ext cx="3089920" cy="2317440"/>
          </a:xfrm>
          <a:prstGeom prst="rect">
            <a:avLst/>
          </a:prstGeom>
        </p:spPr>
      </p:pic>
      <p:pic>
        <p:nvPicPr>
          <p:cNvPr id="7" name="Afbeelding 6"/>
          <p:cNvPicPr>
            <a:picLocks noChangeAspect="1"/>
          </p:cNvPicPr>
          <p:nvPr/>
        </p:nvPicPr>
        <p:blipFill>
          <a:blip r:embed="rId4"/>
          <a:stretch>
            <a:fillRect/>
          </a:stretch>
        </p:blipFill>
        <p:spPr>
          <a:xfrm>
            <a:off x="2987824" y="3771404"/>
            <a:ext cx="3086596" cy="3086596"/>
          </a:xfrm>
          <a:prstGeom prst="rect">
            <a:avLst/>
          </a:prstGeom>
        </p:spPr>
      </p:pic>
    </p:spTree>
    <p:extLst>
      <p:ext uri="{BB962C8B-B14F-4D97-AF65-F5344CB8AC3E}">
        <p14:creationId xmlns:p14="http://schemas.microsoft.com/office/powerpoint/2010/main" val="3446240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11560" y="980728"/>
            <a:ext cx="6768752" cy="4893648"/>
          </a:xfrm>
          <a:prstGeom prst="rect">
            <a:avLst/>
          </a:prstGeom>
          <a:noFill/>
        </p:spPr>
        <p:txBody>
          <a:bodyPr wrap="square" rtlCol="0">
            <a:spAutoFit/>
          </a:bodyPr>
          <a:lstStyle/>
          <a:p>
            <a:r>
              <a:rPr lang="nl-NL" sz="2400" b="1" dirty="0" smtClean="0"/>
              <a:t>Omstandigheden periode 1000-1500</a:t>
            </a:r>
          </a:p>
          <a:p>
            <a:endParaRPr lang="nl-NL" dirty="0"/>
          </a:p>
          <a:p>
            <a:pPr marL="285750" indent="-285750">
              <a:buFont typeface="Arial"/>
              <a:buChar char="•"/>
            </a:pPr>
            <a:r>
              <a:rPr lang="nl-NL" dirty="0" smtClean="0"/>
              <a:t>Verdubbeling van de bevolking in Europa</a:t>
            </a:r>
          </a:p>
          <a:p>
            <a:pPr marL="285750" indent="-285750">
              <a:buFont typeface="Arial"/>
              <a:buChar char="•"/>
            </a:pPr>
            <a:r>
              <a:rPr lang="nl-NL" b="1" dirty="0" smtClean="0"/>
              <a:t>Opkomst landbouw-stedelijke samenleving vanaf de 11</a:t>
            </a:r>
            <a:r>
              <a:rPr lang="nl-NL" b="1" baseline="30000" dirty="0" smtClean="0"/>
              <a:t>e</a:t>
            </a:r>
            <a:r>
              <a:rPr lang="nl-NL" b="1" dirty="0" smtClean="0"/>
              <a:t> eeuw</a:t>
            </a:r>
          </a:p>
          <a:p>
            <a:r>
              <a:rPr lang="nl-NL" dirty="0"/>
              <a:t> </a:t>
            </a:r>
            <a:r>
              <a:rPr lang="nl-NL" dirty="0" smtClean="0"/>
              <a:t>	- Handel </a:t>
            </a:r>
            <a:br>
              <a:rPr lang="nl-NL" dirty="0" smtClean="0"/>
            </a:br>
            <a:r>
              <a:rPr lang="nl-NL" dirty="0" smtClean="0"/>
              <a:t> 	- Geldeconomie </a:t>
            </a:r>
            <a:br>
              <a:rPr lang="nl-NL" dirty="0" smtClean="0"/>
            </a:br>
            <a:r>
              <a:rPr lang="nl-NL" dirty="0" smtClean="0"/>
              <a:t> 	- Centraal bestuur (einde feodale stelsel)</a:t>
            </a:r>
          </a:p>
          <a:p>
            <a:pPr marL="285750" indent="-285750">
              <a:buFont typeface="Arial"/>
              <a:buChar char="•"/>
            </a:pPr>
            <a:r>
              <a:rPr lang="nl-NL" dirty="0" smtClean="0"/>
              <a:t>Burgerij van de steden krijgt invloed</a:t>
            </a:r>
          </a:p>
          <a:p>
            <a:pPr marL="285750" indent="-285750">
              <a:buFont typeface="Arial"/>
              <a:buChar char="•"/>
            </a:pPr>
            <a:r>
              <a:rPr lang="nl-NL" dirty="0" smtClean="0"/>
              <a:t>Christelijk geloof speelt overheersende rol </a:t>
            </a:r>
          </a:p>
          <a:p>
            <a:r>
              <a:rPr lang="nl-NL" dirty="0"/>
              <a:t> </a:t>
            </a:r>
            <a:r>
              <a:rPr lang="nl-NL" dirty="0" smtClean="0"/>
              <a:t>	- Jodenvervolging </a:t>
            </a:r>
          </a:p>
          <a:p>
            <a:r>
              <a:rPr lang="nl-NL" dirty="0"/>
              <a:t> </a:t>
            </a:r>
            <a:r>
              <a:rPr lang="nl-NL" dirty="0" smtClean="0"/>
              <a:t>	- anti-Islam: Kruistochten 1100-1300; </a:t>
            </a:r>
            <a:r>
              <a:rPr lang="nl-NL" dirty="0" err="1" smtClean="0"/>
              <a:t>reconquista</a:t>
            </a:r>
            <a:r>
              <a:rPr lang="nl-NL" dirty="0" smtClean="0"/>
              <a:t> 15</a:t>
            </a:r>
            <a:r>
              <a:rPr lang="nl-NL" baseline="30000" dirty="0" smtClean="0"/>
              <a:t>e</a:t>
            </a:r>
            <a:r>
              <a:rPr lang="nl-NL" dirty="0" smtClean="0"/>
              <a:t> eeuw 	- bestrijding van ketters </a:t>
            </a:r>
          </a:p>
          <a:p>
            <a:pPr marL="285750" indent="-285750">
              <a:buFont typeface="Arial"/>
              <a:buChar char="•"/>
            </a:pPr>
            <a:r>
              <a:rPr lang="nl-NL" dirty="0" smtClean="0"/>
              <a:t>Strijd tussen kerk en staat / Investituurstrijd: v.a. 1075: 50 jaar ruzie</a:t>
            </a:r>
          </a:p>
          <a:p>
            <a:pPr marL="285750" indent="-285750">
              <a:buFont typeface="Arial"/>
              <a:buChar char="•"/>
            </a:pPr>
            <a:r>
              <a:rPr lang="nl-NL" dirty="0" smtClean="0"/>
              <a:t>Islam wordt wereldgodsdienst </a:t>
            </a:r>
          </a:p>
          <a:p>
            <a:pPr marL="285750" indent="-285750">
              <a:buFont typeface="Arial"/>
              <a:buChar char="•"/>
            </a:pPr>
            <a:r>
              <a:rPr lang="nl-NL" dirty="0" smtClean="0"/>
              <a:t>Pestepidemie</a:t>
            </a:r>
            <a:r>
              <a:rPr lang="nl-NL" dirty="0" smtClean="0"/>
              <a:t>ën v.a. 1347 &gt; 30% van de bevolking overlijdt</a:t>
            </a:r>
          </a:p>
          <a:p>
            <a:pPr marL="285750" indent="-285750">
              <a:buFont typeface="Arial"/>
              <a:buChar char="•"/>
            </a:pPr>
            <a:r>
              <a:rPr lang="nl-NL" b="1" dirty="0" smtClean="0"/>
              <a:t>Ontstaan Bourgondische Rijk </a:t>
            </a:r>
            <a:r>
              <a:rPr lang="nl-NL" b="1" dirty="0" err="1" smtClean="0"/>
              <a:t>olv</a:t>
            </a:r>
            <a:r>
              <a:rPr lang="nl-NL" b="1" dirty="0" smtClean="0"/>
              <a:t> Filips de Goede</a:t>
            </a:r>
          </a:p>
          <a:p>
            <a:r>
              <a:rPr lang="nl-NL" b="1" dirty="0" smtClean="0"/>
              <a:t> </a:t>
            </a:r>
            <a:endParaRPr lang="nl-NL" b="1" dirty="0"/>
          </a:p>
        </p:txBody>
      </p:sp>
    </p:spTree>
    <p:extLst>
      <p:ext uri="{BB962C8B-B14F-4D97-AF65-F5344CB8AC3E}">
        <p14:creationId xmlns:p14="http://schemas.microsoft.com/office/powerpoint/2010/main" val="2955336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7624" y="548680"/>
            <a:ext cx="6192688" cy="5447646"/>
          </a:xfrm>
          <a:prstGeom prst="rect">
            <a:avLst/>
          </a:prstGeom>
          <a:noFill/>
        </p:spPr>
        <p:txBody>
          <a:bodyPr wrap="square" rtlCol="0">
            <a:spAutoFit/>
          </a:bodyPr>
          <a:lstStyle/>
          <a:p>
            <a:r>
              <a:rPr lang="nl-NL" sz="2400" b="1" dirty="0" smtClean="0"/>
              <a:t>Staatsvorming en centralisatie </a:t>
            </a:r>
          </a:p>
          <a:p>
            <a:endParaRPr lang="nl-NL" dirty="0"/>
          </a:p>
          <a:p>
            <a:pPr marL="285750" indent="-285750">
              <a:buFont typeface="Arial"/>
              <a:buChar char="•"/>
            </a:pPr>
            <a:r>
              <a:rPr lang="nl-NL" dirty="0" smtClean="0"/>
              <a:t>Vooral door Franse en Engelse vorsten in de 14</a:t>
            </a:r>
            <a:r>
              <a:rPr lang="nl-NL" baseline="30000" dirty="0" smtClean="0"/>
              <a:t>e</a:t>
            </a:r>
            <a:r>
              <a:rPr lang="nl-NL" dirty="0" smtClean="0"/>
              <a:t> eeuw</a:t>
            </a:r>
          </a:p>
          <a:p>
            <a:pPr marL="285750" indent="-285750">
              <a:buFont typeface="Arial"/>
              <a:buChar char="•"/>
            </a:pPr>
            <a:r>
              <a:rPr lang="nl-NL" dirty="0" smtClean="0"/>
              <a:t>Bourgondische vorsten brengen een zekere eenheid in de Nederlanden</a:t>
            </a:r>
          </a:p>
          <a:p>
            <a:pPr marL="285750" indent="-285750">
              <a:buFont typeface="Arial"/>
              <a:buChar char="•"/>
            </a:pPr>
            <a:r>
              <a:rPr lang="nl-NL" dirty="0" smtClean="0"/>
              <a:t>Duitse koning was wel machtig maar zijn  ‘rijk’ vormde geen eenheid.</a:t>
            </a:r>
          </a:p>
          <a:p>
            <a:pPr marL="285750" indent="-285750">
              <a:buFont typeface="Arial"/>
              <a:buChar char="•"/>
            </a:pPr>
            <a:endParaRPr lang="nl-NL" dirty="0"/>
          </a:p>
          <a:p>
            <a:pPr marL="285750" indent="-285750">
              <a:buFont typeface="Arial"/>
              <a:buChar char="•"/>
            </a:pPr>
            <a:r>
              <a:rPr lang="nl-NL" dirty="0" smtClean="0"/>
              <a:t>Nederlanden 1000-1400: </a:t>
            </a:r>
            <a:br>
              <a:rPr lang="nl-NL" dirty="0" smtClean="0"/>
            </a:br>
            <a:r>
              <a:rPr lang="nl-NL" dirty="0" smtClean="0"/>
              <a:t>afzonderlijke graafschappen, hertogdommen en bisdommen veelal behorend bij het Duitse Rijk </a:t>
            </a:r>
          </a:p>
          <a:p>
            <a:pPr marL="285750" indent="-285750">
              <a:buFont typeface="Arial"/>
              <a:buChar char="•"/>
            </a:pPr>
            <a:r>
              <a:rPr lang="nl-NL" dirty="0" smtClean="0"/>
              <a:t>1430: alle Nederlandse gebieden komen onder een Bourgondische vorst: Filips de Goede</a:t>
            </a:r>
          </a:p>
          <a:p>
            <a:pPr marL="285750" indent="-285750">
              <a:buFont typeface="Arial"/>
              <a:buChar char="•"/>
            </a:pPr>
            <a:r>
              <a:rPr lang="nl-NL" dirty="0" smtClean="0"/>
              <a:t>Gewesten: Vlaanderen, Brabant, Holland, Zeeland, Gelderland</a:t>
            </a:r>
          </a:p>
          <a:p>
            <a:pPr marL="285750" indent="-285750">
              <a:buFont typeface="Arial"/>
              <a:buChar char="•"/>
            </a:pPr>
            <a:r>
              <a:rPr lang="nl-NL" dirty="0" smtClean="0"/>
              <a:t>Brussel wordt hoofdstad</a:t>
            </a:r>
          </a:p>
          <a:p>
            <a:pPr marL="285750" indent="-285750">
              <a:buFont typeface="Arial"/>
              <a:buChar char="•"/>
            </a:pPr>
            <a:r>
              <a:rPr lang="nl-NL" dirty="0" smtClean="0"/>
              <a:t>Bourgondische vorsten: Filips de Goede, Karel de Stoute, Maria van Bourgondi</a:t>
            </a:r>
            <a:r>
              <a:rPr lang="nl-NL" dirty="0" smtClean="0"/>
              <a:t>ë (x Maximiliaan van </a:t>
            </a:r>
            <a:r>
              <a:rPr lang="nl-NL" dirty="0" err="1" smtClean="0"/>
              <a:t>Habsburg</a:t>
            </a:r>
            <a:r>
              <a:rPr lang="nl-NL" dirty="0" smtClean="0"/>
              <a:t>)</a:t>
            </a:r>
            <a:endParaRPr lang="nl-NL" dirty="0" smtClean="0"/>
          </a:p>
          <a:p>
            <a:endParaRPr lang="nl-NL" dirty="0"/>
          </a:p>
        </p:txBody>
      </p:sp>
    </p:spTree>
    <p:extLst>
      <p:ext uri="{BB962C8B-B14F-4D97-AF65-F5344CB8AC3E}">
        <p14:creationId xmlns:p14="http://schemas.microsoft.com/office/powerpoint/2010/main" val="658123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19672" y="5661248"/>
            <a:ext cx="2664296" cy="646331"/>
          </a:xfrm>
          <a:prstGeom prst="rect">
            <a:avLst/>
          </a:prstGeom>
          <a:noFill/>
        </p:spPr>
        <p:txBody>
          <a:bodyPr wrap="square" rtlCol="0">
            <a:spAutoFit/>
          </a:bodyPr>
          <a:lstStyle/>
          <a:p>
            <a:r>
              <a:rPr lang="nl-NL" dirty="0" smtClean="0"/>
              <a:t>Het Bourgondische Rijk 15</a:t>
            </a:r>
            <a:r>
              <a:rPr lang="nl-NL" baseline="30000" dirty="0" smtClean="0"/>
              <a:t>e</a:t>
            </a:r>
            <a:r>
              <a:rPr lang="nl-NL" dirty="0" smtClean="0"/>
              <a:t> eeuw </a:t>
            </a:r>
            <a:endParaRPr lang="nl-NL" dirty="0"/>
          </a:p>
        </p:txBody>
      </p:sp>
      <p:pic>
        <p:nvPicPr>
          <p:cNvPr id="3" name="Afbeelding 2"/>
          <p:cNvPicPr>
            <a:picLocks noChangeAspect="1"/>
          </p:cNvPicPr>
          <p:nvPr/>
        </p:nvPicPr>
        <p:blipFill>
          <a:blip r:embed="rId2"/>
          <a:stretch>
            <a:fillRect/>
          </a:stretch>
        </p:blipFill>
        <p:spPr>
          <a:xfrm>
            <a:off x="4644008" y="836712"/>
            <a:ext cx="3810000" cy="5372100"/>
          </a:xfrm>
          <a:prstGeom prst="rect">
            <a:avLst/>
          </a:prstGeom>
        </p:spPr>
      </p:pic>
      <p:sp>
        <p:nvSpPr>
          <p:cNvPr id="4" name="Rechthoek 3"/>
          <p:cNvSpPr/>
          <p:nvPr/>
        </p:nvSpPr>
        <p:spPr>
          <a:xfrm>
            <a:off x="899592" y="908720"/>
            <a:ext cx="3456384" cy="923330"/>
          </a:xfrm>
          <a:prstGeom prst="rect">
            <a:avLst/>
          </a:prstGeom>
        </p:spPr>
        <p:txBody>
          <a:bodyPr wrap="square">
            <a:spAutoFit/>
          </a:bodyPr>
          <a:lstStyle/>
          <a:p>
            <a:r>
              <a:rPr lang="nl-NL" b="1" dirty="0"/>
              <a:t>17. Het begin van staatsvorming en centralisatie</a:t>
            </a:r>
            <a:r>
              <a:rPr lang="nl-NL" dirty="0"/>
              <a:t/>
            </a:r>
            <a:br>
              <a:rPr lang="nl-NL" dirty="0"/>
            </a:br>
            <a:endParaRPr lang="nl-NL" dirty="0"/>
          </a:p>
        </p:txBody>
      </p:sp>
    </p:spTree>
    <p:extLst>
      <p:ext uri="{BB962C8B-B14F-4D97-AF65-F5344CB8AC3E}">
        <p14:creationId xmlns:p14="http://schemas.microsoft.com/office/powerpoint/2010/main" val="246762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8017"/>
            <a:ext cx="4953000" cy="3228975"/>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95" y="3501008"/>
            <a:ext cx="7138601" cy="3224325"/>
          </a:xfrm>
          <a:prstGeom prst="rect">
            <a:avLst/>
          </a:prstGeom>
        </p:spPr>
      </p:pic>
    </p:spTree>
    <p:extLst>
      <p:ext uri="{BB962C8B-B14F-4D97-AF65-F5344CB8AC3E}">
        <p14:creationId xmlns:p14="http://schemas.microsoft.com/office/powerpoint/2010/main" val="31629261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penleerhuis.be/oefeningen/3/5/11/41/2/844/ja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752" y="3429000"/>
            <a:ext cx="5050800" cy="32312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mbers.home.nl/keesdebrouwer/images/prehistorie/jagers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6735537"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16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reeships.timerime.com/users/16862/media/Wap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1740"/>
            <a:ext cx="3434507" cy="3006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overijssel.nl/publish/pages/128422/foto_5_jagers-verzamelaars_bewerkt_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29000"/>
            <a:ext cx="2839959" cy="1974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rcheoloogindeklas.nl/archeos/images/teksten/ost-kleinewap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18" y="1326735"/>
            <a:ext cx="2965754" cy="51120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ddkenmerken.net/wp-content/uploads/2013/08/oerme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05064"/>
            <a:ext cx="2520280" cy="252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810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vanderkaap.org/histoforum/images/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3600400" cy="30783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static.com/images?q=tbn:ANd9GcQhnRE4KIbvP0gDmBUrl_TU37ZlHBJvffvWtU364qSpj90Ueg1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20" y="3533266"/>
            <a:ext cx="3810000" cy="3009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innenhuisarchitectuur.nl/actueel/vroeger/wonenVroeger/belgie/jage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88640"/>
            <a:ext cx="4033024" cy="30328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eoswetenschap.eu/sites/default/files/imagecache/400xY/20100910bushm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616" y="3501899"/>
            <a:ext cx="3960440" cy="297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348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emoschool.timerime.com/users/18105/media/ja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192688" cy="4295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jmj.nl/archeon/wp-content/gallery/prehistorie/01/01%20-%20kamp%20jager-verzamelaar0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953" y="3645024"/>
            <a:ext cx="46005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511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8654</TotalTime>
  <Words>676</Words>
  <Application>Microsoft Macintosh PowerPoint</Application>
  <PresentationFormat>Diavoorstelling (4:3)</PresentationFormat>
  <Paragraphs>95</Paragraphs>
  <Slides>43</Slides>
  <Notes>0</Notes>
  <HiddenSlides>0</HiddenSlides>
  <MMClips>0</MMClips>
  <ScaleCrop>false</ScaleCrop>
  <HeadingPairs>
    <vt:vector size="4" baseType="variant">
      <vt:variant>
        <vt:lpstr>Thema</vt:lpstr>
      </vt:variant>
      <vt:variant>
        <vt:i4>1</vt:i4>
      </vt:variant>
      <vt:variant>
        <vt:lpstr>Diatitels</vt:lpstr>
      </vt:variant>
      <vt:variant>
        <vt:i4>43</vt:i4>
      </vt:variant>
    </vt:vector>
  </HeadingPairs>
  <TitlesOfParts>
    <vt:vector size="44" baseType="lpstr">
      <vt:lpstr>Kantoorthema</vt:lpstr>
      <vt:lpstr>Jagers, verzamelaars, boeren en stedelingen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Naam</dc:creator>
  <cp:lastModifiedBy>John van Zuijlen</cp:lastModifiedBy>
  <cp:revision>29</cp:revision>
  <dcterms:created xsi:type="dcterms:W3CDTF">2015-05-07T17:27:55Z</dcterms:created>
  <dcterms:modified xsi:type="dcterms:W3CDTF">2016-05-13T20:10:25Z</dcterms:modified>
</cp:coreProperties>
</file>